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4"/>
  </p:notesMasterIdLst>
  <p:sldIdLst>
    <p:sldId id="256" r:id="rId2"/>
    <p:sldId id="258" r:id="rId3"/>
    <p:sldId id="283" r:id="rId4"/>
    <p:sldId id="257" r:id="rId5"/>
    <p:sldId id="259" r:id="rId6"/>
    <p:sldId id="279" r:id="rId7"/>
    <p:sldId id="263" r:id="rId8"/>
    <p:sldId id="277" r:id="rId9"/>
    <p:sldId id="261" r:id="rId10"/>
    <p:sldId id="278" r:id="rId11"/>
    <p:sldId id="280" r:id="rId12"/>
    <p:sldId id="264" r:id="rId13"/>
    <p:sldId id="265" r:id="rId14"/>
    <p:sldId id="271" r:id="rId15"/>
    <p:sldId id="273" r:id="rId16"/>
    <p:sldId id="266" r:id="rId17"/>
    <p:sldId id="285" r:id="rId18"/>
    <p:sldId id="268" r:id="rId19"/>
    <p:sldId id="269" r:id="rId20"/>
    <p:sldId id="284" r:id="rId21"/>
    <p:sldId id="272" r:id="rId22"/>
    <p:sldId id="28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94660"/>
  </p:normalViewPr>
  <p:slideViewPr>
    <p:cSldViewPr>
      <p:cViewPr>
        <p:scale>
          <a:sx n="68" d="100"/>
          <a:sy n="68" d="100"/>
        </p:scale>
        <p:origin x="-1380"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FE98B-5EB6-4A2F-BBA4-22EB30CF63FD}" type="datetimeFigureOut">
              <a:rPr lang="en-US" smtClean="0"/>
              <a:t>2/3/2025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913C1C-949F-4742-A551-C5B6C9303137}" type="slidenum">
              <a:rPr lang="en-US" smtClean="0"/>
              <a:t>‹#›</a:t>
            </a:fld>
            <a:endParaRPr lang="en-US"/>
          </a:p>
        </p:txBody>
      </p:sp>
    </p:spTree>
    <p:extLst>
      <p:ext uri="{BB962C8B-B14F-4D97-AF65-F5344CB8AC3E}">
        <p14:creationId xmlns:p14="http://schemas.microsoft.com/office/powerpoint/2010/main" val="427656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913C1C-949F-4742-A551-C5B6C9303137}" type="slidenum">
              <a:rPr lang="en-US" smtClean="0"/>
              <a:t>2</a:t>
            </a:fld>
            <a:endParaRPr lang="en-US"/>
          </a:p>
        </p:txBody>
      </p:sp>
    </p:spTree>
    <p:extLst>
      <p:ext uri="{BB962C8B-B14F-4D97-AF65-F5344CB8AC3E}">
        <p14:creationId xmlns:p14="http://schemas.microsoft.com/office/powerpoint/2010/main" val="1616798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52DF5C0B-E3EE-4B85-AC88-38399FD9114B}" type="datetimeFigureOut">
              <a:rPr lang="en-US" smtClean="0"/>
              <a:t>2/3/2025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6BC4B62-BC8D-436C-8179-E5092FCA23A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2DF5C0B-E3EE-4B85-AC88-38399FD9114B}"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C4B62-BC8D-436C-8179-E5092FCA23A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2DF5C0B-E3EE-4B85-AC88-38399FD9114B}"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C4B62-BC8D-436C-8179-E5092FCA23A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2DF5C0B-E3EE-4B85-AC88-38399FD9114B}"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C4B62-BC8D-436C-8179-E5092FCA23A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2DF5C0B-E3EE-4B85-AC88-38399FD9114B}"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C4B62-BC8D-436C-8179-E5092FCA23A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2DF5C0B-E3EE-4B85-AC88-38399FD9114B}"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C4B62-BC8D-436C-8179-E5092FCA23A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2DF5C0B-E3EE-4B85-AC88-38399FD9114B}" type="datetimeFigureOut">
              <a:rPr lang="en-US" smtClean="0"/>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BC4B62-BC8D-436C-8179-E5092FCA23A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2DF5C0B-E3EE-4B85-AC88-38399FD9114B}" type="datetimeFigureOut">
              <a:rPr lang="en-US" smtClean="0"/>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BC4B62-BC8D-436C-8179-E5092FCA23A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DF5C0B-E3EE-4B85-AC88-38399FD9114B}" type="datetimeFigureOut">
              <a:rPr lang="en-US" smtClean="0"/>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BC4B62-BC8D-436C-8179-E5092FCA23A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2DF5C0B-E3EE-4B85-AC88-38399FD9114B}"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C4B62-BC8D-436C-8179-E5092FCA23A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2DF5C0B-E3EE-4B85-AC88-38399FD9114B}"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56BC4B62-BC8D-436C-8179-E5092FCA23A6}"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2DF5C0B-E3EE-4B85-AC88-38399FD9114B}" type="datetimeFigureOut">
              <a:rPr lang="en-US" smtClean="0"/>
              <a:t>2/3/2025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6BC4B62-BC8D-436C-8179-E5092FCA23A6}"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8.jpeg"/><Relationship Id="rId7" Type="http://schemas.openxmlformats.org/officeDocument/2006/relationships/image" Target="../media/image3.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fif"/><Relationship Id="rId3" Type="http://schemas.openxmlformats.org/officeDocument/2006/relationships/image" Target="../media/image2.jpeg"/><Relationship Id="rId7" Type="http://schemas.openxmlformats.org/officeDocument/2006/relationships/image" Target="../media/image7.jfif"/><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image" Target="../media/image6.jfif"/><Relationship Id="rId5" Type="http://schemas.openxmlformats.org/officeDocument/2006/relationships/image" Target="../media/image5.jpeg"/><Relationship Id="rId4" Type="http://schemas.openxmlformats.org/officeDocument/2006/relationships/image" Target="../media/image3.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2590800"/>
            <a:ext cx="8458200" cy="2667000"/>
          </a:xfrm>
        </p:spPr>
        <p:txBody>
          <a:bodyPr>
            <a:noAutofit/>
          </a:bodyPr>
          <a:lstStyle/>
          <a:p>
            <a:pPr algn="ctr"/>
            <a:r>
              <a:rPr lang="mn-MN" sz="4000" b="1" dirty="0">
                <a:solidFill>
                  <a:prstClr val="black"/>
                </a:solidFill>
                <a:latin typeface="Times New Roman" pitchFamily="18" charset="0"/>
                <a:cs typeface="Times New Roman" pitchFamily="18" charset="0"/>
              </a:rPr>
              <a:t>ОРХОН АЙМГИЙН ИТХ-ЫН </a:t>
            </a:r>
            <a:r>
              <a:rPr lang="mn-MN" sz="4000" b="1" dirty="0" smtClean="0">
                <a:solidFill>
                  <a:prstClr val="black"/>
                </a:solidFill>
                <a:latin typeface="Times New Roman" pitchFamily="18" charset="0"/>
                <a:cs typeface="Times New Roman" pitchFamily="18" charset="0"/>
              </a:rPr>
              <a:t>ДЭРГЭДЭХ </a:t>
            </a:r>
            <a:r>
              <a:rPr lang="mn-MN" sz="4000" b="1" dirty="0">
                <a:solidFill>
                  <a:prstClr val="black"/>
                </a:solidFill>
                <a:latin typeface="Times New Roman" pitchFamily="18" charset="0"/>
                <a:cs typeface="Times New Roman" pitchFamily="18" charset="0"/>
              </a:rPr>
              <a:t>ИРГЭНИЙ </a:t>
            </a:r>
            <a:r>
              <a:rPr lang="mn-MN" sz="4000" b="1" dirty="0" smtClean="0">
                <a:solidFill>
                  <a:prstClr val="black"/>
                </a:solidFill>
                <a:latin typeface="Times New Roman" pitchFamily="18" charset="0"/>
                <a:cs typeface="Times New Roman" pitchFamily="18" charset="0"/>
              </a:rPr>
              <a:t>ЗӨВЛӨЛИЙН 2024 ОНЫ</a:t>
            </a:r>
            <a:endParaRPr lang="en-US" sz="4000" b="1" dirty="0" smtClean="0">
              <a:solidFill>
                <a:prstClr val="black"/>
              </a:solidFill>
              <a:latin typeface="Times New Roman" pitchFamily="18" charset="0"/>
              <a:cs typeface="Times New Roman" pitchFamily="18" charset="0"/>
            </a:endParaRPr>
          </a:p>
          <a:p>
            <a:pPr algn="ctr"/>
            <a:r>
              <a:rPr lang="mn-MN" sz="4000" b="1" dirty="0" smtClean="0">
                <a:solidFill>
                  <a:prstClr val="black"/>
                </a:solidFill>
                <a:latin typeface="Times New Roman" pitchFamily="18" charset="0"/>
                <a:cs typeface="Times New Roman" pitchFamily="18" charset="0"/>
              </a:rPr>
              <a:t> ТАЙЛАН</a:t>
            </a:r>
            <a:endParaRPr lang="en-US" sz="4000" b="1" dirty="0">
              <a:latin typeface="Times New Roman" pitchFamily="18" charset="0"/>
              <a:cs typeface="Times New Roman" pitchFamily="18"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042" t="1516" r="9174" b="877"/>
          <a:stretch/>
        </p:blipFill>
        <p:spPr>
          <a:xfrm>
            <a:off x="7239000" y="772222"/>
            <a:ext cx="1447800" cy="1419958"/>
          </a:xfrm>
          <a:prstGeom prst="ellipse">
            <a:avLst/>
          </a:prstGeom>
          <a:ln>
            <a:noFill/>
          </a:ln>
          <a:effectLst>
            <a:softEdge rad="11250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685800"/>
            <a:ext cx="1534222" cy="1534222"/>
          </a:xfrm>
          <a:prstGeom prst="ellipse">
            <a:avLst/>
          </a:prstGeom>
          <a:ln>
            <a:noFill/>
          </a:ln>
          <a:effectLst>
            <a:softEdge rad="112500"/>
          </a:effectLst>
        </p:spPr>
      </p:pic>
      <p:sp>
        <p:nvSpPr>
          <p:cNvPr id="8" name="TextBox 7"/>
          <p:cNvSpPr txBox="1"/>
          <p:nvPr/>
        </p:nvSpPr>
        <p:spPr>
          <a:xfrm>
            <a:off x="4038600" y="5638800"/>
            <a:ext cx="1726755" cy="461665"/>
          </a:xfrm>
          <a:prstGeom prst="rect">
            <a:avLst/>
          </a:prstGeom>
          <a:noFill/>
        </p:spPr>
        <p:txBody>
          <a:bodyPr wrap="none" rtlCol="0">
            <a:spAutoFit/>
          </a:bodyPr>
          <a:lstStyle/>
          <a:p>
            <a:r>
              <a:rPr lang="en-US" sz="2400" dirty="0" smtClean="0">
                <a:solidFill>
                  <a:schemeClr val="bg1"/>
                </a:solidFill>
                <a:latin typeface="Arial" pitchFamily="34" charset="0"/>
                <a:cs typeface="Arial" pitchFamily="34" charset="0"/>
              </a:rPr>
              <a:t>2025.01.29</a:t>
            </a:r>
            <a:endParaRPr lang="en-US" sz="24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0354796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214590"/>
            <a:ext cx="5486400" cy="715962"/>
          </a:xfrm>
        </p:spPr>
        <p:txBody>
          <a:bodyPr>
            <a:noAutofit/>
          </a:bodyPr>
          <a:lstStyle/>
          <a:p>
            <a:pPr algn="ctr"/>
            <a:r>
              <a:rPr lang="mn-MN" sz="2000" b="1" dirty="0" smtClean="0">
                <a:solidFill>
                  <a:prstClr val="black"/>
                </a:solidFill>
                <a:latin typeface="Arial" pitchFamily="34" charset="0"/>
                <a:ea typeface="Calibri"/>
                <a:cs typeface="Arial" pitchFamily="34" charset="0"/>
              </a:rPr>
              <a:t>ЦАГДААГИЙН ГАЗРЫН ҮЙЛ АЖИЛЛАГААНД ИРГЭД,ОЛОН НИЙТИЙН </a:t>
            </a:r>
            <a:r>
              <a:rPr lang="en-US" sz="2000" b="1" dirty="0" smtClean="0">
                <a:solidFill>
                  <a:prstClr val="black"/>
                </a:solidFill>
                <a:latin typeface="Arial" pitchFamily="34" charset="0"/>
                <a:ea typeface="Calibri"/>
                <a:cs typeface="Arial" pitchFamily="34" charset="0"/>
              </a:rPr>
              <a:t> </a:t>
            </a:r>
            <a:r>
              <a:rPr lang="mn-MN" sz="2000" b="1" dirty="0" smtClean="0">
                <a:solidFill>
                  <a:prstClr val="black"/>
                </a:solidFill>
                <a:latin typeface="Arial" pitchFamily="34" charset="0"/>
                <a:ea typeface="Calibri"/>
                <a:cs typeface="Arial" pitchFamily="34" charset="0"/>
              </a:rPr>
              <a:t>ХЯНАЛТ ТАВИХ ХҮРЭЭНД</a:t>
            </a:r>
            <a:endParaRPr lang="en-US" sz="2000" dirty="0">
              <a:latin typeface="Arial" pitchFamily="34" charset="0"/>
              <a:cs typeface="Arial" pitchFamily="34" charset="0"/>
            </a:endParaRPr>
          </a:p>
        </p:txBody>
      </p:sp>
      <p:sp>
        <p:nvSpPr>
          <p:cNvPr id="3" name="Content Placeholder 2"/>
          <p:cNvSpPr>
            <a:spLocks noGrp="1"/>
          </p:cNvSpPr>
          <p:nvPr>
            <p:ph idx="1"/>
          </p:nvPr>
        </p:nvSpPr>
        <p:spPr>
          <a:xfrm>
            <a:off x="457200" y="2057400"/>
            <a:ext cx="8229600" cy="2518110"/>
          </a:xfrm>
        </p:spPr>
        <p:txBody>
          <a:bodyPr>
            <a:normAutofit/>
          </a:bodyPr>
          <a:lstStyle/>
          <a:p>
            <a:pPr marL="0" indent="0">
              <a:buNone/>
            </a:pPr>
            <a:r>
              <a:rPr lang="mn-MN" sz="1800" dirty="0" smtClean="0">
                <a:latin typeface="Times New Roman" pitchFamily="18" charset="0"/>
                <a:cs typeface="Times New Roman" pitchFamily="18" charset="0"/>
              </a:rPr>
              <a:t>Аймгийн Засаг даргын иргэдэд тайлан тавих үеэр Иргэний зөвлөлөөс  цагдаагийн албанд автомашин дутагдалтай байгаа саналыг оруулж орон нутгийн хөрөнгөөр 5 автомашин шийдүүлсэн</a:t>
            </a:r>
            <a:r>
              <a:rPr lang="en-US" sz="1800" dirty="0" smtClean="0">
                <a:latin typeface="Times New Roman" pitchFamily="18" charset="0"/>
                <a:cs typeface="Times New Roman" pitchFamily="18" charset="0"/>
              </a:rPr>
              <a:t> </a:t>
            </a:r>
          </a:p>
          <a:p>
            <a:pPr marL="0" indent="0">
              <a:buNone/>
            </a:pPr>
            <a:r>
              <a:rPr lang="mn-MN" sz="1800" dirty="0" smtClean="0">
                <a:solidFill>
                  <a:prstClr val="black"/>
                </a:solidFill>
                <a:latin typeface="Times New Roman" pitchFamily="18" charset="0"/>
                <a:cs typeface="Times New Roman" pitchFamily="18" charset="0"/>
              </a:rPr>
              <a:t>Эрүүлжүүлэх </a:t>
            </a:r>
            <a:r>
              <a:rPr lang="mn-MN" sz="1800" dirty="0">
                <a:solidFill>
                  <a:prstClr val="black"/>
                </a:solidFill>
                <a:latin typeface="Times New Roman" pitchFamily="18" charset="0"/>
                <a:cs typeface="Times New Roman" pitchFamily="18" charset="0"/>
              </a:rPr>
              <a:t>байрны нөхцөл байдалтай танилцаж тохижилтонд шаардлагатай тоног төхөөрөмжийн төсөв гаргаж ирүүлэхийг цагдаагийн холбогдох удирдлагад мэдэгдэж цагдаагийн даргын  2024.12.04 өдрийн 42/6739 тоот албан бичгээр 39.401.100 шаардлагатай байгаа тухай албан бичиг төсвийн хамт ирснийг холбогдох байгууллагуудтай хамтран шийдүүлэхээр ажиллаж </a:t>
            </a:r>
            <a:r>
              <a:rPr lang="mn-MN" sz="1800" dirty="0" smtClean="0">
                <a:solidFill>
                  <a:prstClr val="black"/>
                </a:solidFill>
                <a:latin typeface="Times New Roman" pitchFamily="18" charset="0"/>
                <a:cs typeface="Times New Roman" pitchFamily="18" charset="0"/>
              </a:rPr>
              <a:t>байна</a:t>
            </a:r>
            <a:r>
              <a:rPr lang="en-US" sz="1800" dirty="0" smtClean="0">
                <a:solidFill>
                  <a:prstClr val="black"/>
                </a:solidFill>
                <a:latin typeface="Times New Roman" pitchFamily="18" charset="0"/>
                <a:cs typeface="Times New Roman" pitchFamily="18" charset="0"/>
              </a:rPr>
              <a:t>.</a:t>
            </a:r>
            <a:endParaRPr lang="mn-MN" sz="1800" dirty="0" smtClean="0">
              <a:solidFill>
                <a:prstClr val="black"/>
              </a:solidFill>
              <a:latin typeface="Times New Roman" pitchFamily="18" charset="0"/>
              <a:cs typeface="Times New Roman" pitchFamily="18" charset="0"/>
            </a:endParaRPr>
          </a:p>
          <a:p>
            <a:pPr marL="0" lvl="0" indent="0">
              <a:buNone/>
            </a:pPr>
            <a:endParaRPr lang="mn-MN" sz="2000" dirty="0">
              <a:solidFill>
                <a:prstClr val="black"/>
              </a:solidFill>
              <a:latin typeface="Times New Roman" pitchFamily="18" charset="0"/>
              <a:cs typeface="Times New Roman" pitchFamily="18" charset="0"/>
            </a:endParaRPr>
          </a:p>
          <a:p>
            <a:pPr marL="0" indent="0">
              <a:buNone/>
            </a:pPr>
            <a:endParaRPr lang="en-US" sz="20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4381564"/>
            <a:ext cx="3657600" cy="20247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4343400"/>
            <a:ext cx="3525809" cy="20247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9042" t="1516" r="9174" b="877"/>
          <a:stretch/>
        </p:blipFill>
        <p:spPr>
          <a:xfrm>
            <a:off x="7391400" y="590532"/>
            <a:ext cx="1447800" cy="1419958"/>
          </a:xfrm>
          <a:prstGeom prst="ellipse">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69781"/>
            <a:ext cx="1534222" cy="1534222"/>
          </a:xfrm>
          <a:prstGeom prst="ellipse">
            <a:avLst/>
          </a:prstGeom>
          <a:ln>
            <a:noFill/>
          </a:ln>
          <a:effectLst>
            <a:softEdge rad="112500"/>
          </a:effectLst>
        </p:spPr>
      </p:pic>
    </p:spTree>
    <p:extLst>
      <p:ext uri="{BB962C8B-B14F-4D97-AF65-F5344CB8AC3E}">
        <p14:creationId xmlns:p14="http://schemas.microsoft.com/office/powerpoint/2010/main" val="634255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838200"/>
            <a:ext cx="5486400" cy="639762"/>
          </a:xfrm>
        </p:spPr>
        <p:txBody>
          <a:bodyPr>
            <a:normAutofit fontScale="90000"/>
          </a:bodyPr>
          <a:lstStyle/>
          <a:p>
            <a:pPr algn="ctr"/>
            <a:r>
              <a:rPr lang="mn-MN" sz="2400" b="1" dirty="0" smtClean="0">
                <a:solidFill>
                  <a:prstClr val="black"/>
                </a:solidFill>
                <a:latin typeface="Arial" pitchFamily="34" charset="0"/>
                <a:ea typeface="Calibri"/>
                <a:cs typeface="Arial" pitchFamily="34" charset="0"/>
              </a:rPr>
              <a:t>ИРГЭДИЙН ЭРХ АШГИЙГ ХАНГАХ, ХАМГААЛАХ ЧИГЛЭЛЭЭР</a:t>
            </a:r>
            <a:endParaRPr lang="en-US" dirty="0">
              <a:latin typeface="Arial" pitchFamily="34" charset="0"/>
              <a:cs typeface="Arial" pitchFamily="34" charset="0"/>
            </a:endParaRPr>
          </a:p>
        </p:txBody>
      </p:sp>
      <p:sp>
        <p:nvSpPr>
          <p:cNvPr id="3" name="Content Placeholder 2"/>
          <p:cNvSpPr>
            <a:spLocks noGrp="1"/>
          </p:cNvSpPr>
          <p:nvPr>
            <p:ph idx="1"/>
          </p:nvPr>
        </p:nvSpPr>
        <p:spPr>
          <a:xfrm>
            <a:off x="461197" y="1828801"/>
            <a:ext cx="8229600" cy="2666999"/>
          </a:xfrm>
        </p:spPr>
        <p:txBody>
          <a:bodyPr>
            <a:normAutofit fontScale="92500" lnSpcReduction="10000"/>
          </a:bodyPr>
          <a:lstStyle/>
          <a:p>
            <a:pPr marL="0" indent="0" algn="just">
              <a:lnSpc>
                <a:spcPct val="115000"/>
              </a:lnSpc>
              <a:spcBef>
                <a:spcPts val="0"/>
              </a:spcBef>
              <a:spcAft>
                <a:spcPts val="1000"/>
              </a:spcAft>
              <a:buNone/>
            </a:pPr>
            <a:r>
              <a:rPr lang="mn-MN" sz="1800" dirty="0" smtClean="0">
                <a:latin typeface="Times New Roman" pitchFamily="18" charset="0"/>
                <a:ea typeface="Calibri"/>
                <a:cs typeface="Times New Roman" pitchFamily="18" charset="0"/>
              </a:rPr>
              <a:t>Иргэний </a:t>
            </a:r>
            <a:r>
              <a:rPr lang="mn-MN" sz="1800" dirty="0">
                <a:latin typeface="Times New Roman" pitchFamily="18" charset="0"/>
                <a:ea typeface="Calibri"/>
                <a:cs typeface="Times New Roman" pitchFamily="18" charset="0"/>
              </a:rPr>
              <a:t>зөвлөлийн ээлжит бус 3-р хурлын шийдвэрээр Иргэний зөвлөлийн гишүүд 2024 оны 3-р сарын </a:t>
            </a:r>
            <a:r>
              <a:rPr lang="mn-MN" sz="1800" dirty="0" smtClean="0">
                <a:latin typeface="Times New Roman" pitchFamily="18" charset="0"/>
                <a:ea typeface="Calibri"/>
                <a:cs typeface="Times New Roman" pitchFamily="18" charset="0"/>
              </a:rPr>
              <a:t>20-24,  10 сарын 10-15 өдрүүдэд </a:t>
            </a:r>
            <a:r>
              <a:rPr lang="mn-MN" sz="1800" dirty="0">
                <a:latin typeface="Times New Roman" pitchFamily="18" charset="0"/>
                <a:ea typeface="Calibri"/>
                <a:cs typeface="Times New Roman" pitchFamily="18" charset="0"/>
              </a:rPr>
              <a:t>Баян-Өндөр сумын 26 </a:t>
            </a:r>
            <a:r>
              <a:rPr lang="mn-MN" sz="1800" dirty="0" smtClean="0">
                <a:latin typeface="Times New Roman" pitchFamily="18" charset="0"/>
                <a:ea typeface="Calibri"/>
                <a:cs typeface="Times New Roman" pitchFamily="18" charset="0"/>
              </a:rPr>
              <a:t>багийн </a:t>
            </a:r>
            <a:r>
              <a:rPr lang="mn-MN" sz="1800" dirty="0">
                <a:latin typeface="Times New Roman" pitchFamily="18" charset="0"/>
                <a:ea typeface="Calibri"/>
                <a:cs typeface="Times New Roman" pitchFamily="18" charset="0"/>
              </a:rPr>
              <a:t>ажлын </a:t>
            </a:r>
            <a:r>
              <a:rPr lang="mn-MN" sz="1800" dirty="0" smtClean="0">
                <a:latin typeface="Times New Roman" pitchFamily="18" charset="0"/>
                <a:ea typeface="Calibri"/>
                <a:cs typeface="Times New Roman" pitchFamily="18" charset="0"/>
              </a:rPr>
              <a:t>албаар болон зарим </a:t>
            </a:r>
            <a:r>
              <a:rPr lang="mn-MN" sz="1800" dirty="0">
                <a:latin typeface="Times New Roman" pitchFamily="18" charset="0"/>
                <a:ea typeface="Calibri"/>
                <a:cs typeface="Times New Roman" pitchFamily="18" charset="0"/>
              </a:rPr>
              <a:t>багийн цагдаагийн хэсгийн байцаагч нартай уулзаж Иргэний зөвлөлөөс зохион байгуулж буй ажилуудын талаар мэдээлэл өгч гэмт хэргээс урьдчилан сэргийлэх талаар зохион байгуулж байгаа ажил,хэсгийн байцаагчийн ажлын нөхцөл байдал  ахуй хангамж,тухайн багт олон нийтийн цагдаа ажилладаг эсэх,хамтарсан баг хэрхэн ажиллаж </a:t>
            </a:r>
            <a:r>
              <a:rPr lang="mn-MN" sz="1800" dirty="0" smtClean="0">
                <a:latin typeface="Times New Roman" pitchFamily="18" charset="0"/>
                <a:ea typeface="Calibri"/>
                <a:cs typeface="Times New Roman" pitchFamily="18" charset="0"/>
              </a:rPr>
              <a:t>байгаа болон тухайн </a:t>
            </a:r>
            <a:r>
              <a:rPr lang="mn-MN" sz="1800" dirty="0">
                <a:latin typeface="Times New Roman" pitchFamily="18" charset="0"/>
                <a:ea typeface="Calibri"/>
                <a:cs typeface="Times New Roman" pitchFamily="18" charset="0"/>
              </a:rPr>
              <a:t>багт голлон гардаг гэмт хэрэг ,зөрчил  хэрэг зөрчил голлон гардаг цэгүүд, иргэдээс ихэвчлэн гаргадаг санал гомдолийн талаар харилцан ярилцан санал солилцов</a:t>
            </a:r>
            <a:r>
              <a:rPr lang="mn-MN" sz="1800" dirty="0" smtClean="0">
                <a:latin typeface="Times New Roman" pitchFamily="18" charset="0"/>
                <a:ea typeface="Calibri"/>
                <a:cs typeface="Times New Roman" pitchFamily="18" charset="0"/>
              </a:rPr>
              <a:t>.</a:t>
            </a:r>
          </a:p>
          <a:p>
            <a:pPr marL="0" marR="0" indent="0" algn="just">
              <a:lnSpc>
                <a:spcPct val="115000"/>
              </a:lnSpc>
              <a:spcBef>
                <a:spcPts val="0"/>
              </a:spcBef>
              <a:spcAft>
                <a:spcPts val="1000"/>
              </a:spcAft>
              <a:buNone/>
            </a:pPr>
            <a:endParaRPr lang="en-US" sz="1800" dirty="0">
              <a:latin typeface="Times New Roman" pitchFamily="18" charset="0"/>
              <a:ea typeface="Calibri"/>
              <a:cs typeface="Times New Roman" pitchFamily="18" charset="0"/>
            </a:endParaRPr>
          </a:p>
          <a:p>
            <a:pPr marL="0" indent="0">
              <a:buNone/>
            </a:pPr>
            <a:endParaRPr lang="en-US" dirty="0"/>
          </a:p>
        </p:txBody>
      </p:sp>
      <p:pic>
        <p:nvPicPr>
          <p:cNvPr id="3074" name="Picture 2" descr="D:\Ajil\izz\2024 оны баримтууд\ИЗ 2024 зураг\e121cc40-8379-4ae3-8a9f-c74fe1bd5a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522" y="4495800"/>
            <a:ext cx="2667000" cy="152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5" name="Picture 3" descr="D:\Ajil\izz\2024 оны баримтууд\ИЗ 2024 зураг\9581124b-e7b8-4f90-b498-1a8be6aac44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2522" y="4572000"/>
            <a:ext cx="2438400" cy="137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922" y="4630615"/>
            <a:ext cx="2743200" cy="1371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69781"/>
            <a:ext cx="1534222" cy="1534222"/>
          </a:xfrm>
          <a:prstGeom prst="ellipse">
            <a:avLst/>
          </a:prstGeom>
          <a:ln>
            <a:noFill/>
          </a:ln>
          <a:effectLst>
            <a:softEdge rad="112500"/>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9042" t="1516" r="9174" b="877"/>
          <a:stretch/>
        </p:blipFill>
        <p:spPr>
          <a:xfrm>
            <a:off x="7391400" y="590532"/>
            <a:ext cx="1447800" cy="1419958"/>
          </a:xfrm>
          <a:prstGeom prst="ellipse">
            <a:avLst/>
          </a:prstGeom>
          <a:ln>
            <a:noFill/>
          </a:ln>
          <a:effectLst>
            <a:softEdge rad="112500"/>
          </a:effectLst>
        </p:spPr>
      </p:pic>
    </p:spTree>
    <p:extLst>
      <p:ext uri="{BB962C8B-B14F-4D97-AF65-F5344CB8AC3E}">
        <p14:creationId xmlns:p14="http://schemas.microsoft.com/office/powerpoint/2010/main" val="35868404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90600"/>
            <a:ext cx="5791200" cy="715962"/>
          </a:xfrm>
        </p:spPr>
        <p:txBody>
          <a:bodyPr>
            <a:noAutofit/>
          </a:bodyPr>
          <a:lstStyle/>
          <a:p>
            <a:pPr algn="ctr"/>
            <a:r>
              <a:rPr lang="mn-MN" sz="2400" b="1" dirty="0" smtClean="0">
                <a:effectLst/>
                <a:latin typeface="Arial Black" pitchFamily="34" charset="0"/>
                <a:ea typeface="Calibri"/>
              </a:rPr>
              <a:t>ИРГЭДИЙН ЭРХ АШГИЙГ ХАНГАХ, ХАМГААЛАХ ЧИГЛЭЛЭЭР</a:t>
            </a:r>
            <a:endParaRPr lang="en-US" sz="2400" dirty="0">
              <a:latin typeface="Arial Black" pitchFamily="34" charset="0"/>
            </a:endParaRPr>
          </a:p>
        </p:txBody>
      </p:sp>
      <p:sp>
        <p:nvSpPr>
          <p:cNvPr id="3" name="Content Placeholder 2"/>
          <p:cNvSpPr>
            <a:spLocks noGrp="1"/>
          </p:cNvSpPr>
          <p:nvPr>
            <p:ph idx="1"/>
          </p:nvPr>
        </p:nvSpPr>
        <p:spPr>
          <a:xfrm>
            <a:off x="457200" y="1828800"/>
            <a:ext cx="8229600" cy="2358024"/>
          </a:xfrm>
        </p:spPr>
        <p:txBody>
          <a:bodyPr>
            <a:normAutofit lnSpcReduction="10000"/>
          </a:bodyPr>
          <a:lstStyle/>
          <a:p>
            <a:pPr marL="0" indent="0">
              <a:buNone/>
            </a:pPr>
            <a:r>
              <a:rPr lang="mn-MN" sz="2000" dirty="0" smtClean="0">
                <a:effectLst/>
                <a:latin typeface="Times New Roman" pitchFamily="18" charset="0"/>
                <a:ea typeface="Calibri"/>
                <a:cs typeface="Times New Roman" pitchFamily="18" charset="0"/>
              </a:rPr>
              <a:t>Аймгийн засаг даргын тайлан тавих хурлуудад Иргэний зөвлөлийн гишүүд хуваарийн дагуу оролцож иргэдэд мэдээлэл өгч ажиллав. Мөн </a:t>
            </a:r>
            <a:r>
              <a:rPr lang="mn-MN" sz="2000" dirty="0" smtClean="0">
                <a:effectLst/>
                <a:latin typeface="Times New Roman" pitchFamily="18" charset="0"/>
                <a:ea typeface="Calibri"/>
                <a:cs typeface="Times New Roman" pitchFamily="18" charset="0"/>
              </a:rPr>
              <a:t>70353511 </a:t>
            </a:r>
            <a:r>
              <a:rPr lang="mn-MN" sz="2000" dirty="0" smtClean="0">
                <a:effectLst/>
                <a:latin typeface="Times New Roman" pitchFamily="18" charset="0"/>
                <a:ea typeface="Calibri"/>
                <a:cs typeface="Times New Roman" pitchFamily="18" charset="0"/>
              </a:rPr>
              <a:t>төвөөр 7 хоног тутам орж иргэдийн санал гомдолтой танилцаж ажиллаж байна. Баян-Өндөр, Жаргалант  сумын 29 багаар иргэний  зөвлөлийн гишүүд очиж  гэмт хэргээс урьдчилан сэргийлэх ажлын төлөвлөгөөний биелэлт хэрэгжүүлж байгаа ажлын үр дүнтэй танилцаж </a:t>
            </a:r>
            <a:r>
              <a:rPr lang="mn-MN" sz="2000" dirty="0" smtClean="0">
                <a:effectLst/>
                <a:latin typeface="Times New Roman" pitchFamily="18" charset="0"/>
                <a:ea typeface="MS Gothic"/>
                <a:cs typeface="Times New Roman" pitchFamily="18" charset="0"/>
              </a:rPr>
              <a:t>гэмт хэрэг зөрчил өссөн шалтгаан нөхцөлийг арилгах талаар</a:t>
            </a:r>
            <a:r>
              <a:rPr lang="mn-MN" sz="2000" dirty="0" smtClean="0">
                <a:effectLst/>
                <a:latin typeface="Times New Roman" pitchFamily="18" charset="0"/>
                <a:ea typeface="Calibri"/>
                <a:cs typeface="Times New Roman" pitchFamily="18" charset="0"/>
              </a:rPr>
              <a:t> ажлын албаны бүрэлдэхүүнд мэдээлэл хийж зөвлөгөө өгч ажиллаа.</a:t>
            </a:r>
          </a:p>
          <a:p>
            <a:pPr marL="0" indent="0">
              <a:buNone/>
            </a:pPr>
            <a:endParaRPr lang="en-US" sz="2000" dirty="0"/>
          </a:p>
        </p:txBody>
      </p:sp>
      <p:pic>
        <p:nvPicPr>
          <p:cNvPr id="2050" name="Picture 2" descr="C:\Users\online\Documents\462581294_1673369083247490_2127227833243029875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191000"/>
            <a:ext cx="2743200" cy="23453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C:\Users\online\Documents\467472773_544152535264226_3253421956610238924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2465" y="4191000"/>
            <a:ext cx="2627334" cy="234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186824"/>
            <a:ext cx="2432137" cy="23495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9042" t="1516" r="9174" b="877"/>
          <a:stretch/>
        </p:blipFill>
        <p:spPr>
          <a:xfrm>
            <a:off x="7391400" y="590532"/>
            <a:ext cx="1447800" cy="1419958"/>
          </a:xfrm>
          <a:prstGeom prst="ellipse">
            <a:avLst/>
          </a:prstGeom>
          <a:ln>
            <a:noFill/>
          </a:ln>
          <a:effectLst>
            <a:softEdge rad="11250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469781"/>
            <a:ext cx="1534222" cy="1534222"/>
          </a:xfrm>
          <a:prstGeom prst="ellipse">
            <a:avLst/>
          </a:prstGeom>
          <a:ln>
            <a:noFill/>
          </a:ln>
          <a:effectLst>
            <a:softEdge rad="112500"/>
          </a:effectLst>
        </p:spPr>
      </p:pic>
    </p:spTree>
    <p:extLst>
      <p:ext uri="{BB962C8B-B14F-4D97-AF65-F5344CB8AC3E}">
        <p14:creationId xmlns:p14="http://schemas.microsoft.com/office/powerpoint/2010/main" val="32736659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143000"/>
            <a:ext cx="6324600" cy="639762"/>
          </a:xfrm>
        </p:spPr>
        <p:txBody>
          <a:bodyPr>
            <a:normAutofit fontScale="90000"/>
          </a:bodyPr>
          <a:lstStyle/>
          <a:p>
            <a:pPr algn="ctr"/>
            <a:r>
              <a:rPr lang="mn-MN" sz="2400" b="1" dirty="0" smtClean="0">
                <a:solidFill>
                  <a:prstClr val="black"/>
                </a:solidFill>
                <a:latin typeface="Arial" pitchFamily="34" charset="0"/>
                <a:ea typeface="Calibri"/>
                <a:cs typeface="Arial" pitchFamily="34" charset="0"/>
              </a:rPr>
              <a:t>ИРГЭДИЙН ЭРХ АШГИЙГ ХАНГАХ, ХАМГААЛАХ ЧИГЛЭЛЭЭР</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2057401"/>
            <a:ext cx="8229600" cy="2666999"/>
          </a:xfrm>
        </p:spPr>
        <p:txBody>
          <a:bodyPr>
            <a:normAutofit/>
          </a:bodyPr>
          <a:lstStyle/>
          <a:p>
            <a:r>
              <a:rPr lang="mn-MN" sz="2000" dirty="0" smtClean="0">
                <a:effectLst/>
                <a:latin typeface="Times New Roman"/>
                <a:ea typeface="Calibri"/>
              </a:rPr>
              <a:t> </a:t>
            </a:r>
            <a:r>
              <a:rPr lang="mn-MN" sz="1800" dirty="0" smtClean="0">
                <a:effectLst/>
                <a:latin typeface="Arial" pitchFamily="34" charset="0"/>
                <a:ea typeface="Calibri"/>
                <a:cs typeface="Arial" pitchFamily="34" charset="0"/>
              </a:rPr>
              <a:t>26 </a:t>
            </a:r>
            <a:r>
              <a:rPr lang="mn-MN" sz="1800" dirty="0" smtClean="0">
                <a:latin typeface="Arial" pitchFamily="34" charset="0"/>
                <a:ea typeface="Calibri"/>
                <a:cs typeface="Arial" pitchFamily="34" charset="0"/>
              </a:rPr>
              <a:t>Б</a:t>
            </a:r>
            <a:r>
              <a:rPr lang="mn-MN" sz="1800" dirty="0" smtClean="0">
                <a:effectLst/>
                <a:latin typeface="Arial" pitchFamily="34" charset="0"/>
                <a:ea typeface="Calibri"/>
                <a:cs typeface="Arial" pitchFamily="34" charset="0"/>
              </a:rPr>
              <a:t>агийн  ИНХ-ын болон Засаг дарга,   </a:t>
            </a:r>
            <a:r>
              <a:rPr lang="mn-MN" sz="1800" dirty="0">
                <a:latin typeface="Arial" pitchFamily="34" charset="0"/>
                <a:ea typeface="Calibri"/>
                <a:cs typeface="Arial" pitchFamily="34" charset="0"/>
              </a:rPr>
              <a:t>А</a:t>
            </a:r>
            <a:r>
              <a:rPr lang="mn-MN" sz="1800" dirty="0" smtClean="0">
                <a:effectLst/>
                <a:latin typeface="Arial" pitchFamily="34" charset="0"/>
                <a:ea typeface="Calibri"/>
                <a:cs typeface="Arial" pitchFamily="34" charset="0"/>
              </a:rPr>
              <a:t>хмадын зөвлөлийн дарга нар болон ажлын албаны  шуурхай зөвлөлгөөнд оролцож “Гэмт хэрэг зөрчлийг бууруулах талаар багаас зохион байгуулж байгаа </a:t>
            </a:r>
            <a:r>
              <a:rPr lang="mn-MN" sz="1800" dirty="0" smtClean="0">
                <a:effectLst/>
                <a:latin typeface="Arial" pitchFamily="34" charset="0"/>
                <a:ea typeface="Calibri"/>
                <a:cs typeface="Arial" pitchFamily="34" charset="0"/>
              </a:rPr>
              <a:t>ажил”-тай танилцан </a:t>
            </a:r>
            <a:r>
              <a:rPr lang="mn-MN" sz="1800" dirty="0" smtClean="0">
                <a:effectLst/>
                <a:latin typeface="Arial" pitchFamily="34" charset="0"/>
                <a:ea typeface="Calibri"/>
                <a:cs typeface="Arial" pitchFamily="34" charset="0"/>
              </a:rPr>
              <a:t>цаашид дэмжиж хамтран ажиллах талаар мэдээлэл хийж үүрэг чиглэл өгч 96 албан хаагч хамрагдлаа .</a:t>
            </a:r>
          </a:p>
          <a:p>
            <a:pPr algn="just"/>
            <a:r>
              <a:rPr lang="mn-MN" sz="1800" dirty="0">
                <a:solidFill>
                  <a:prstClr val="black"/>
                </a:solidFill>
                <a:latin typeface="Arial" pitchFamily="34" charset="0"/>
                <a:ea typeface="Calibri"/>
                <a:cs typeface="Arial" pitchFamily="34" charset="0"/>
              </a:rPr>
              <a:t>Баянөндөр  сумын ГХУСАЗСЗ-тэй хамтран төвийн 6 багийн 35 иргэнийг оролцуулсан сургалт </a:t>
            </a:r>
            <a:r>
              <a:rPr lang="mn-MN" sz="1800" dirty="0" smtClean="0">
                <a:solidFill>
                  <a:prstClr val="black"/>
                </a:solidFill>
                <a:latin typeface="Arial" pitchFamily="34" charset="0"/>
                <a:ea typeface="Calibri"/>
                <a:cs typeface="Arial" pitchFamily="34" charset="0"/>
              </a:rPr>
              <a:t>зохион </a:t>
            </a:r>
            <a:r>
              <a:rPr lang="mn-MN" sz="1800" dirty="0">
                <a:solidFill>
                  <a:prstClr val="black"/>
                </a:solidFill>
                <a:latin typeface="Arial" pitchFamily="34" charset="0"/>
                <a:ea typeface="Calibri"/>
                <a:cs typeface="Arial" pitchFamily="34" charset="0"/>
              </a:rPr>
              <a:t>байгуулж шинээр батлагдсан хууль тогтоомжийн онцлог гэмт </a:t>
            </a:r>
            <a:r>
              <a:rPr lang="mn-MN" sz="1800" dirty="0" smtClean="0">
                <a:solidFill>
                  <a:prstClr val="black"/>
                </a:solidFill>
                <a:latin typeface="Arial" pitchFamily="34" charset="0"/>
                <a:ea typeface="Calibri"/>
                <a:cs typeface="Arial" pitchFamily="34" charset="0"/>
              </a:rPr>
              <a:t>хэргээс </a:t>
            </a:r>
            <a:r>
              <a:rPr lang="mn-MN" sz="1800" dirty="0">
                <a:solidFill>
                  <a:prstClr val="black"/>
                </a:solidFill>
                <a:latin typeface="Arial" pitchFamily="34" charset="0"/>
                <a:ea typeface="Calibri"/>
                <a:cs typeface="Arial" pitchFamily="34" charset="0"/>
              </a:rPr>
              <a:t>урьдчилан сэргийлэх чиглэлээр мэдээлэл зөвлөлгөө өгөв</a:t>
            </a:r>
            <a:r>
              <a:rPr lang="mn-MN" sz="1800" dirty="0" smtClean="0">
                <a:solidFill>
                  <a:prstClr val="black"/>
                </a:solidFill>
                <a:latin typeface="Arial" pitchFamily="34" charset="0"/>
                <a:ea typeface="Calibri"/>
                <a:cs typeface="Arial" pitchFamily="34" charset="0"/>
              </a:rPr>
              <a:t>.</a:t>
            </a:r>
          </a:p>
          <a:p>
            <a:pPr marL="0" lvl="0" indent="0">
              <a:buNone/>
            </a:pPr>
            <a:endParaRPr lang="mn-MN" sz="1800" dirty="0" smtClean="0">
              <a:solidFill>
                <a:prstClr val="black"/>
              </a:solidFill>
              <a:latin typeface="Times New Roman"/>
              <a:ea typeface="Calibri"/>
            </a:endParaRPr>
          </a:p>
          <a:p>
            <a:pPr marL="0" lvl="0" indent="0">
              <a:buNone/>
            </a:pPr>
            <a:endParaRPr lang="mn-MN" sz="2000" dirty="0">
              <a:solidFill>
                <a:prstClr val="black"/>
              </a:solidFill>
              <a:latin typeface="Times New Roman"/>
              <a:ea typeface="Calibri"/>
            </a:endParaRPr>
          </a:p>
          <a:p>
            <a:pPr marL="0" indent="0">
              <a:buNone/>
            </a:pPr>
            <a:endParaRPr lang="mn-MN" sz="2000" dirty="0" smtClean="0">
              <a:effectLst/>
              <a:latin typeface="Times New Roman"/>
              <a:ea typeface="Calibri"/>
            </a:endParaRPr>
          </a:p>
        </p:txBody>
      </p:sp>
      <p:pic>
        <p:nvPicPr>
          <p:cNvPr id="4" name="Picture 4" descr="C:\Users\Deme\Desktop\тайланд оруулах\323078596_532204828969997_5305699500876501652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572000"/>
            <a:ext cx="2743200" cy="1981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18" name="Picture 2" descr="C:\Users\Deme\Desktop\тайланд оруулах\323087997_560630552322566_6864622295968263443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6704" y="4572000"/>
            <a:ext cx="2895600" cy="1981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D:\Ajil\izz\2024 оны баримтууд\ИЗ 2024 зураг\403399469_725918806097054_5250428654490804588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2304" y="4572000"/>
            <a:ext cx="2209800" cy="1981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69781"/>
            <a:ext cx="1534222" cy="1534222"/>
          </a:xfrm>
          <a:prstGeom prst="ellipse">
            <a:avLst/>
          </a:prstGeom>
          <a:ln>
            <a:noFill/>
          </a:ln>
          <a:effectLst>
            <a:softEdge rad="112500"/>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9042" t="1516" r="9174" b="877"/>
          <a:stretch/>
        </p:blipFill>
        <p:spPr>
          <a:xfrm>
            <a:off x="7391400" y="590532"/>
            <a:ext cx="1447800" cy="1419958"/>
          </a:xfrm>
          <a:prstGeom prst="ellipse">
            <a:avLst/>
          </a:prstGeom>
          <a:ln>
            <a:noFill/>
          </a:ln>
          <a:effectLst>
            <a:softEdge rad="112500"/>
          </a:effectLst>
        </p:spPr>
      </p:pic>
    </p:spTree>
    <p:extLst>
      <p:ext uri="{BB962C8B-B14F-4D97-AF65-F5344CB8AC3E}">
        <p14:creationId xmlns:p14="http://schemas.microsoft.com/office/powerpoint/2010/main" val="4135240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341" y="1066800"/>
            <a:ext cx="5865283" cy="563562"/>
          </a:xfrm>
        </p:spPr>
        <p:txBody>
          <a:bodyPr>
            <a:normAutofit fontScale="90000"/>
          </a:bodyPr>
          <a:lstStyle/>
          <a:p>
            <a:pPr algn="ctr"/>
            <a:r>
              <a:rPr lang="mn-MN" sz="2400" b="1" dirty="0" smtClean="0">
                <a:solidFill>
                  <a:prstClr val="black"/>
                </a:solidFill>
                <a:latin typeface="Arial" pitchFamily="34" charset="0"/>
                <a:ea typeface="Calibri"/>
                <a:cs typeface="Arial" pitchFamily="34" charset="0"/>
              </a:rPr>
              <a:t>ИРГЭДИЙН ЭРХ АШГИЙГ ХАНГАХ, ХАМГААЛАХ ЧИГЛЭЛЭЭР</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905000"/>
            <a:ext cx="8229600" cy="2286000"/>
          </a:xfrm>
        </p:spPr>
        <p:txBody>
          <a:bodyPr>
            <a:normAutofit lnSpcReduction="10000"/>
          </a:bodyPr>
          <a:lstStyle/>
          <a:p>
            <a:pPr marL="0" indent="0" algn="just">
              <a:buNone/>
            </a:pPr>
            <a:r>
              <a:rPr lang="mn-MN" sz="1800" dirty="0" smtClean="0">
                <a:solidFill>
                  <a:prstClr val="black"/>
                </a:solidFill>
                <a:latin typeface="Times New Roman" pitchFamily="18" charset="0"/>
                <a:ea typeface="Calibri"/>
                <a:cs typeface="Times New Roman" pitchFamily="18" charset="0"/>
              </a:rPr>
              <a:t>Иргэний </a:t>
            </a:r>
            <a:r>
              <a:rPr lang="mn-MN" sz="1800" dirty="0">
                <a:solidFill>
                  <a:prstClr val="black"/>
                </a:solidFill>
                <a:latin typeface="Times New Roman" pitchFamily="18" charset="0"/>
                <a:ea typeface="Calibri"/>
                <a:cs typeface="Times New Roman" pitchFamily="18" charset="0"/>
              </a:rPr>
              <a:t>зөвлөлийн хурлын шийдвэрийн дагуу </a:t>
            </a:r>
            <a:r>
              <a:rPr lang="mn-MN" sz="1800" dirty="0" smtClean="0">
                <a:solidFill>
                  <a:prstClr val="black"/>
                </a:solidFill>
                <a:latin typeface="Times New Roman" pitchFamily="18" charset="0"/>
                <a:ea typeface="Calibri"/>
                <a:cs typeface="Times New Roman" pitchFamily="18" charset="0"/>
              </a:rPr>
              <a:t>“</a:t>
            </a:r>
            <a:r>
              <a:rPr lang="mn-MN" sz="1800" b="1" dirty="0" smtClean="0">
                <a:solidFill>
                  <a:prstClr val="black"/>
                </a:solidFill>
                <a:latin typeface="Times New Roman" pitchFamily="18" charset="0"/>
                <a:ea typeface="Calibri"/>
                <a:cs typeface="Times New Roman" pitchFamily="18" charset="0"/>
              </a:rPr>
              <a:t>Оны </a:t>
            </a:r>
            <a:r>
              <a:rPr lang="mn-MN" sz="1800" b="1" dirty="0">
                <a:solidFill>
                  <a:prstClr val="black"/>
                </a:solidFill>
                <a:latin typeface="Times New Roman" pitchFamily="18" charset="0"/>
                <a:ea typeface="Calibri"/>
                <a:cs typeface="Times New Roman" pitchFamily="18" charset="0"/>
              </a:rPr>
              <a:t>шилдэг цагдаагийн хэсгийн </a:t>
            </a:r>
            <a:r>
              <a:rPr lang="mn-MN" sz="1800" b="1" dirty="0" smtClean="0">
                <a:solidFill>
                  <a:prstClr val="black"/>
                </a:solidFill>
                <a:latin typeface="Times New Roman" pitchFamily="18" charset="0"/>
                <a:ea typeface="Calibri"/>
                <a:cs typeface="Times New Roman" pitchFamily="18" charset="0"/>
              </a:rPr>
              <a:t>байцаагч”</a:t>
            </a:r>
            <a:r>
              <a:rPr lang="mn-MN" sz="1800" dirty="0" smtClean="0">
                <a:solidFill>
                  <a:prstClr val="black"/>
                </a:solidFill>
                <a:latin typeface="Times New Roman" pitchFamily="18" charset="0"/>
                <a:ea typeface="Calibri"/>
                <a:cs typeface="Times New Roman" pitchFamily="18" charset="0"/>
              </a:rPr>
              <a:t> </a:t>
            </a:r>
            <a:r>
              <a:rPr lang="mn-MN" sz="1800" dirty="0">
                <a:solidFill>
                  <a:prstClr val="black"/>
                </a:solidFill>
                <a:latin typeface="Times New Roman" pitchFamily="18" charset="0"/>
                <a:ea typeface="Calibri"/>
                <a:cs typeface="Times New Roman" pitchFamily="18" charset="0"/>
              </a:rPr>
              <a:t>шалгаруулах удирдамжийн төсөл боловсруулан холбогдох алба хаагчидаас санал авч тусган Газрын даргаар батлуулан 2-р сарын 5-ны өдөр хэсгийн байцаагч нарт танилцуулж цагдаагийн газрын даргаас ирүүлсэн саналыг үндэслэн 2024 оны 12 </a:t>
            </a:r>
            <a:r>
              <a:rPr lang="mn-MN" sz="1800" dirty="0" smtClean="0">
                <a:solidFill>
                  <a:prstClr val="black"/>
                </a:solidFill>
                <a:latin typeface="Times New Roman" pitchFamily="18" charset="0"/>
                <a:ea typeface="Calibri"/>
                <a:cs typeface="Times New Roman" pitchFamily="18" charset="0"/>
              </a:rPr>
              <a:t>сарын </a:t>
            </a:r>
            <a:r>
              <a:rPr lang="mn-MN" sz="1800" dirty="0" smtClean="0">
                <a:solidFill>
                  <a:prstClr val="black"/>
                </a:solidFill>
                <a:latin typeface="Times New Roman" pitchFamily="18" charset="0"/>
                <a:ea typeface="Calibri"/>
                <a:cs typeface="Times New Roman" pitchFamily="18" charset="0"/>
              </a:rPr>
              <a:t>11 </a:t>
            </a:r>
            <a:r>
              <a:rPr lang="mn-MN" sz="1800" dirty="0" smtClean="0">
                <a:solidFill>
                  <a:prstClr val="black"/>
                </a:solidFill>
                <a:latin typeface="Times New Roman" pitchFamily="18" charset="0"/>
                <a:ea typeface="Calibri"/>
                <a:cs typeface="Times New Roman" pitchFamily="18" charset="0"/>
              </a:rPr>
              <a:t>өдрийн </a:t>
            </a:r>
            <a:r>
              <a:rPr lang="mn-MN" sz="1800" dirty="0">
                <a:solidFill>
                  <a:prstClr val="black"/>
                </a:solidFill>
                <a:latin typeface="Times New Roman" pitchFamily="18" charset="0"/>
                <a:ea typeface="Calibri"/>
                <a:cs typeface="Times New Roman" pitchFamily="18" charset="0"/>
              </a:rPr>
              <a:t>Зөвлөлийн хурлаар Уртын гол багийн хэсгийн </a:t>
            </a:r>
            <a:r>
              <a:rPr lang="mn-MN" sz="1800" dirty="0" smtClean="0">
                <a:solidFill>
                  <a:prstClr val="black"/>
                </a:solidFill>
                <a:latin typeface="Times New Roman" pitchFamily="18" charset="0"/>
                <a:ea typeface="Calibri"/>
                <a:cs typeface="Times New Roman" pitchFamily="18" charset="0"/>
              </a:rPr>
              <a:t>байцаагч цагдаагийн а/д Я. </a:t>
            </a:r>
            <a:r>
              <a:rPr lang="mn-MN" sz="1800" dirty="0" smtClean="0">
                <a:solidFill>
                  <a:prstClr val="black"/>
                </a:solidFill>
                <a:latin typeface="Times New Roman" pitchFamily="18" charset="0"/>
                <a:ea typeface="Calibri"/>
                <a:cs typeface="Times New Roman" pitchFamily="18" charset="0"/>
              </a:rPr>
              <a:t>Уугандулам, </a:t>
            </a:r>
            <a:r>
              <a:rPr lang="mn-MN" sz="1800" dirty="0" smtClean="0">
                <a:solidFill>
                  <a:prstClr val="black"/>
                </a:solidFill>
                <a:latin typeface="Times New Roman" pitchFamily="18" charset="0"/>
                <a:ea typeface="Calibri"/>
                <a:cs typeface="Times New Roman" pitchFamily="18" charset="0"/>
              </a:rPr>
              <a:t>Хүрэнбулаг </a:t>
            </a:r>
            <a:r>
              <a:rPr lang="mn-MN" sz="1800" dirty="0">
                <a:solidFill>
                  <a:prstClr val="black"/>
                </a:solidFill>
                <a:latin typeface="Times New Roman" pitchFamily="18" charset="0"/>
                <a:ea typeface="Calibri"/>
                <a:cs typeface="Times New Roman" pitchFamily="18" charset="0"/>
              </a:rPr>
              <a:t>багийн хэсгийн байцаагч </a:t>
            </a:r>
            <a:r>
              <a:rPr lang="mn-MN" sz="1800" dirty="0" smtClean="0">
                <a:solidFill>
                  <a:prstClr val="black"/>
                </a:solidFill>
                <a:latin typeface="Times New Roman" pitchFamily="18" charset="0"/>
                <a:ea typeface="Calibri"/>
                <a:cs typeface="Times New Roman" pitchFamily="18" charset="0"/>
              </a:rPr>
              <a:t>цагдаагийн д/ч З. Анхбаяр нарыг шалгаруулан төсөвт тусгагдсан шагналын санд багтаан шагнав / шагналын </a:t>
            </a:r>
            <a:r>
              <a:rPr lang="mn-MN" sz="2000" dirty="0" smtClean="0">
                <a:solidFill>
                  <a:prstClr val="black"/>
                </a:solidFill>
                <a:latin typeface="Times New Roman" pitchFamily="18" charset="0"/>
                <a:ea typeface="Calibri"/>
                <a:cs typeface="Times New Roman" pitchFamily="18" charset="0"/>
              </a:rPr>
              <a:t>сан 1 сая/</a:t>
            </a:r>
          </a:p>
          <a:p>
            <a:endParaRPr lang="en-US" sz="2000" dirty="0">
              <a:solidFill>
                <a:prstClr val="black"/>
              </a:solidFill>
              <a:latin typeface="Times New Roman" pitchFamily="18" charset="0"/>
              <a:cs typeface="Times New Roman" pitchFamily="18" charset="0"/>
            </a:endParaRPr>
          </a:p>
          <a:p>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4044176"/>
            <a:ext cx="2799567" cy="2514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D:\Ajil\izz\2024 оны баримтууд\ИЗ 2024 зураг\403434123_1805186583285890_902497676124475591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038600"/>
            <a:ext cx="2458233" cy="2514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C:\Users\User\Desktop\2024 оны баримтууд\Иргэний зөвлөл зураг 2023\3239a7cc-ca28-4fac-ad5a-85ccf4105b7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4044176"/>
            <a:ext cx="2514600" cy="2514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9042" t="1516" r="9174" b="877"/>
          <a:stretch/>
        </p:blipFill>
        <p:spPr>
          <a:xfrm>
            <a:off x="7391400" y="590532"/>
            <a:ext cx="1447800" cy="1419958"/>
          </a:xfrm>
          <a:prstGeom prst="ellipse">
            <a:avLst/>
          </a:prstGeom>
          <a:ln>
            <a:noFill/>
          </a:ln>
          <a:effectLst>
            <a:softEdge rad="11250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469781"/>
            <a:ext cx="1534222" cy="1534222"/>
          </a:xfrm>
          <a:prstGeom prst="ellipse">
            <a:avLst/>
          </a:prstGeom>
          <a:ln>
            <a:noFill/>
          </a:ln>
          <a:effectLst>
            <a:softEdge rad="112500"/>
          </a:effectLst>
        </p:spPr>
      </p:pic>
    </p:spTree>
    <p:extLst>
      <p:ext uri="{BB962C8B-B14F-4D97-AF65-F5344CB8AC3E}">
        <p14:creationId xmlns:p14="http://schemas.microsoft.com/office/powerpoint/2010/main" val="7573398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018730"/>
            <a:ext cx="3200400" cy="563562"/>
          </a:xfrm>
        </p:spPr>
        <p:txBody>
          <a:bodyPr>
            <a:normAutofit/>
          </a:bodyPr>
          <a:lstStyle/>
          <a:p>
            <a:r>
              <a:rPr lang="mn-MN" sz="3200" b="1" dirty="0" smtClean="0">
                <a:latin typeface="Arial" pitchFamily="34" charset="0"/>
                <a:cs typeface="Arial" pitchFamily="34" charset="0"/>
              </a:rPr>
              <a:t>БУСАД АЖИЛ </a:t>
            </a:r>
            <a:endParaRPr lang="en-US" sz="3200" b="1" dirty="0">
              <a:latin typeface="Arial" pitchFamily="34" charset="0"/>
              <a:cs typeface="Arial" pitchFamily="34" charset="0"/>
            </a:endParaRPr>
          </a:p>
        </p:txBody>
      </p:sp>
      <p:sp>
        <p:nvSpPr>
          <p:cNvPr id="3" name="Content Placeholder 2"/>
          <p:cNvSpPr>
            <a:spLocks noGrp="1"/>
          </p:cNvSpPr>
          <p:nvPr>
            <p:ph idx="1"/>
          </p:nvPr>
        </p:nvSpPr>
        <p:spPr>
          <a:xfrm>
            <a:off x="457200" y="1600200"/>
            <a:ext cx="8229600" cy="3276600"/>
          </a:xfrm>
        </p:spPr>
        <p:txBody>
          <a:bodyPr>
            <a:noAutofit/>
          </a:bodyPr>
          <a:lstStyle/>
          <a:p>
            <a:pPr marL="0" indent="0" algn="just">
              <a:lnSpc>
                <a:spcPct val="115000"/>
              </a:lnSpc>
              <a:spcBef>
                <a:spcPts val="0"/>
              </a:spcBef>
              <a:buNone/>
            </a:pPr>
            <a:r>
              <a:rPr lang="mn-MN" sz="1800" dirty="0" smtClean="0">
                <a:latin typeface="Times New Roman" pitchFamily="18" charset="0"/>
                <a:ea typeface="Calibri"/>
                <a:cs typeface="Times New Roman" pitchFamily="18" charset="0"/>
              </a:rPr>
              <a:t> </a:t>
            </a:r>
            <a:r>
              <a:rPr lang="mn-MN" sz="1800" dirty="0">
                <a:latin typeface="Times New Roman" pitchFamily="18" charset="0"/>
                <a:ea typeface="Calibri"/>
                <a:cs typeface="Times New Roman" pitchFamily="18" charset="0"/>
              </a:rPr>
              <a:t>И</a:t>
            </a:r>
            <a:r>
              <a:rPr lang="mn-MN" sz="1800" dirty="0" smtClean="0">
                <a:latin typeface="Times New Roman" pitchFamily="18" charset="0"/>
                <a:ea typeface="Calibri"/>
                <a:cs typeface="Times New Roman" pitchFamily="18" charset="0"/>
              </a:rPr>
              <a:t>ргэний </a:t>
            </a:r>
            <a:r>
              <a:rPr lang="mn-MN" sz="1800" dirty="0">
                <a:latin typeface="Times New Roman" pitchFamily="18" charset="0"/>
                <a:ea typeface="Calibri"/>
                <a:cs typeface="Times New Roman" pitchFamily="18" charset="0"/>
              </a:rPr>
              <a:t>зөвлөлийн жилийн ажлын төлөвлөгөөнд тусгагдсаны </a:t>
            </a:r>
            <a:r>
              <a:rPr lang="mn-MN" sz="1800" dirty="0" smtClean="0">
                <a:latin typeface="Times New Roman" pitchFamily="18" charset="0"/>
                <a:ea typeface="Calibri"/>
                <a:cs typeface="Times New Roman" pitchFamily="18" charset="0"/>
              </a:rPr>
              <a:t>дагуу Хөвсгөл , Булган, Дархан, Сэлэнгэ 5 </a:t>
            </a:r>
            <a:r>
              <a:rPr lang="mn-MN" sz="1800" dirty="0">
                <a:latin typeface="Times New Roman" pitchFamily="18" charset="0"/>
                <a:ea typeface="Calibri"/>
                <a:cs typeface="Times New Roman" pitchFamily="18" charset="0"/>
              </a:rPr>
              <a:t>аймгуудын  туршлага солилцох </a:t>
            </a:r>
            <a:r>
              <a:rPr lang="mn-MN" sz="1800" dirty="0" smtClean="0">
                <a:latin typeface="Times New Roman" pitchFamily="18" charset="0"/>
                <a:ea typeface="Calibri"/>
                <a:cs typeface="Times New Roman" pitchFamily="18" charset="0"/>
              </a:rPr>
              <a:t>уулзалт бүсийн  </a:t>
            </a:r>
            <a:r>
              <a:rPr lang="mn-MN" sz="1800" dirty="0">
                <a:latin typeface="Times New Roman" pitchFamily="18" charset="0"/>
                <a:ea typeface="Calibri"/>
                <a:cs typeface="Times New Roman" pitchFamily="18" charset="0"/>
              </a:rPr>
              <a:t>зөвлөлгөөнийг 2024 оны </a:t>
            </a:r>
            <a:r>
              <a:rPr lang="mn-MN" sz="1800" dirty="0" smtClean="0">
                <a:latin typeface="Times New Roman" pitchFamily="18" charset="0"/>
                <a:ea typeface="Calibri"/>
                <a:cs typeface="Times New Roman" pitchFamily="18" charset="0"/>
              </a:rPr>
              <a:t>04-р сарын 26–нд </a:t>
            </a:r>
            <a:r>
              <a:rPr lang="mn-MN" sz="1800" dirty="0">
                <a:latin typeface="Times New Roman" pitchFamily="18" charset="0"/>
                <a:ea typeface="Calibri"/>
                <a:cs typeface="Times New Roman" pitchFamily="18" charset="0"/>
              </a:rPr>
              <a:t>Эрдэнэт хотод  зохион байгууллаа</a:t>
            </a:r>
            <a:r>
              <a:rPr lang="mn-MN" sz="1800" dirty="0" smtClean="0">
                <a:latin typeface="Times New Roman" pitchFamily="18" charset="0"/>
                <a:ea typeface="Calibri"/>
                <a:cs typeface="Times New Roman" pitchFamily="18" charset="0"/>
              </a:rPr>
              <a:t>.</a:t>
            </a:r>
            <a:r>
              <a:rPr lang="mn-MN" sz="1800" dirty="0">
                <a:latin typeface="Times New Roman" pitchFamily="18" charset="0"/>
                <a:ea typeface="Calibri"/>
                <a:cs typeface="Times New Roman" pitchFamily="18" charset="0"/>
              </a:rPr>
              <a:t> </a:t>
            </a:r>
            <a:r>
              <a:rPr lang="mn-MN" sz="1800" dirty="0" smtClean="0">
                <a:latin typeface="Times New Roman" pitchFamily="18" charset="0"/>
                <a:ea typeface="Calibri"/>
                <a:cs typeface="Times New Roman" pitchFamily="18" charset="0"/>
              </a:rPr>
              <a:t>Зөвөлгөөнд  </a:t>
            </a:r>
            <a:r>
              <a:rPr lang="mn-MN" sz="1800" dirty="0">
                <a:latin typeface="Times New Roman" pitchFamily="18" charset="0"/>
                <a:ea typeface="Calibri"/>
                <a:cs typeface="Times New Roman" pitchFamily="18" charset="0"/>
              </a:rPr>
              <a:t>аймгийн ИТХ-ын нарийн бичгийн дарга </a:t>
            </a:r>
            <a:r>
              <a:rPr lang="mn-MN" sz="1800" dirty="0" smtClean="0">
                <a:latin typeface="Times New Roman" pitchFamily="18" charset="0"/>
                <a:ea typeface="Calibri"/>
                <a:cs typeface="Times New Roman" pitchFamily="18" charset="0"/>
              </a:rPr>
              <a:t>Б.Ганзориг </a:t>
            </a:r>
            <a:r>
              <a:rPr lang="mn-MN" sz="1800" dirty="0">
                <a:latin typeface="Times New Roman" pitchFamily="18" charset="0"/>
                <a:ea typeface="Calibri"/>
                <a:cs typeface="Times New Roman" pitchFamily="18" charset="0"/>
              </a:rPr>
              <a:t>Цагдаагийн газрын дарга цагдаагийн хурандаа </a:t>
            </a:r>
            <a:r>
              <a:rPr lang="mn-MN" sz="1800" dirty="0" smtClean="0">
                <a:latin typeface="Times New Roman" pitchFamily="18" charset="0"/>
                <a:ea typeface="Calibri"/>
                <a:cs typeface="Times New Roman" pitchFamily="18" charset="0"/>
              </a:rPr>
              <a:t>А.Лхагвадорж, ЗУТ-ийн </a:t>
            </a:r>
            <a:r>
              <a:rPr lang="mn-MN" sz="1800" dirty="0">
                <a:latin typeface="Times New Roman" pitchFamily="18" charset="0"/>
                <a:ea typeface="Calibri"/>
                <a:cs typeface="Times New Roman" pitchFamily="18" charset="0"/>
              </a:rPr>
              <a:t>дарга Д/х  </a:t>
            </a:r>
            <a:r>
              <a:rPr lang="mn-MN" sz="1800" dirty="0" smtClean="0">
                <a:latin typeface="Times New Roman" pitchFamily="18" charset="0"/>
                <a:ea typeface="Calibri"/>
                <a:cs typeface="Times New Roman" pitchFamily="18" charset="0"/>
              </a:rPr>
              <a:t>Д.Алтанхуяг, УСА </a:t>
            </a:r>
            <a:r>
              <a:rPr lang="mn-MN" sz="1800" dirty="0">
                <a:latin typeface="Times New Roman" pitchFamily="18" charset="0"/>
                <a:ea typeface="Calibri"/>
                <a:cs typeface="Times New Roman" pitchFamily="18" charset="0"/>
              </a:rPr>
              <a:t>хариуцсан мэргэжилтэн А/д </a:t>
            </a:r>
            <a:r>
              <a:rPr lang="mn-MN" sz="1800" dirty="0" smtClean="0">
                <a:latin typeface="Times New Roman" pitchFamily="18" charset="0"/>
                <a:ea typeface="Calibri"/>
                <a:cs typeface="Times New Roman" pitchFamily="18" charset="0"/>
              </a:rPr>
              <a:t>Б.Эрдэнэбаяр,</a:t>
            </a:r>
            <a:r>
              <a:rPr lang="mn-MN" sz="1800" dirty="0" smtClean="0">
                <a:solidFill>
                  <a:prstClr val="black"/>
                </a:solidFill>
                <a:latin typeface="Times New Roman" pitchFamily="18" charset="0"/>
                <a:ea typeface="Calibri"/>
                <a:cs typeface="Times New Roman" pitchFamily="18" charset="0"/>
              </a:rPr>
              <a:t>ИТХын БТХЭЗХ-ийн </a:t>
            </a:r>
            <a:r>
              <a:rPr lang="mn-MN" sz="1800" dirty="0">
                <a:solidFill>
                  <a:prstClr val="black"/>
                </a:solidFill>
                <a:latin typeface="Times New Roman" pitchFamily="18" charset="0"/>
                <a:ea typeface="Calibri"/>
                <a:cs typeface="Times New Roman" pitchFamily="18" charset="0"/>
              </a:rPr>
              <a:t>дарга </a:t>
            </a:r>
            <a:r>
              <a:rPr lang="mn-MN" sz="1800" dirty="0" smtClean="0">
                <a:solidFill>
                  <a:prstClr val="black"/>
                </a:solidFill>
                <a:latin typeface="Times New Roman" pitchFamily="18" charset="0"/>
                <a:ea typeface="Calibri"/>
                <a:cs typeface="Times New Roman" pitchFamily="18" charset="0"/>
              </a:rPr>
              <a:t>Б.Тунгалаг нар оролцож “Иргэний зөвлөл,Цагдаагийн  </a:t>
            </a:r>
            <a:r>
              <a:rPr lang="mn-MN" sz="1800" dirty="0">
                <a:solidFill>
                  <a:prstClr val="black"/>
                </a:solidFill>
                <a:latin typeface="Times New Roman" pitchFamily="18" charset="0"/>
                <a:ea typeface="Calibri"/>
                <a:cs typeface="Times New Roman" pitchFamily="18" charset="0"/>
              </a:rPr>
              <a:t>газрын хамтын </a:t>
            </a:r>
            <a:r>
              <a:rPr lang="mn-MN" sz="1800" dirty="0" smtClean="0">
                <a:solidFill>
                  <a:prstClr val="black"/>
                </a:solidFill>
                <a:latin typeface="Times New Roman" pitchFamily="18" charset="0"/>
                <a:ea typeface="Calibri"/>
                <a:cs typeface="Times New Roman" pitchFamily="18" charset="0"/>
              </a:rPr>
              <a:t>ажиллагаа”-ны </a:t>
            </a:r>
            <a:r>
              <a:rPr lang="mn-MN" sz="1800" dirty="0">
                <a:solidFill>
                  <a:prstClr val="black"/>
                </a:solidFill>
                <a:latin typeface="Times New Roman" pitchFamily="18" charset="0"/>
                <a:ea typeface="Calibri"/>
                <a:cs typeface="Times New Roman" pitchFamily="18" charset="0"/>
              </a:rPr>
              <a:t>талаар”</a:t>
            </a:r>
            <a:r>
              <a:rPr lang="mn-MN" sz="1800" dirty="0" smtClean="0">
                <a:latin typeface="Times New Roman" pitchFamily="18" charset="0"/>
                <a:ea typeface="Calibri"/>
                <a:cs typeface="Times New Roman" pitchFamily="18" charset="0"/>
              </a:rPr>
              <a:t> </a:t>
            </a:r>
            <a:r>
              <a:rPr lang="mn-MN" sz="1800" dirty="0">
                <a:latin typeface="Times New Roman" pitchFamily="18" charset="0"/>
                <a:ea typeface="Calibri"/>
                <a:cs typeface="Times New Roman" pitchFamily="18" charset="0"/>
              </a:rPr>
              <a:t>“Орхон аймгийн гэмт хэрэг зөрчлийн өнөөгийн байдал ” </a:t>
            </a:r>
            <a:r>
              <a:rPr lang="mn-MN" sz="1800" dirty="0" smtClean="0">
                <a:latin typeface="Times New Roman" pitchFamily="18" charset="0"/>
                <a:ea typeface="Calibri"/>
                <a:cs typeface="Times New Roman" pitchFamily="18" charset="0"/>
              </a:rPr>
              <a:t>Иргэний </a:t>
            </a:r>
            <a:r>
              <a:rPr lang="mn-MN" sz="1800" dirty="0">
                <a:latin typeface="Times New Roman" pitchFamily="18" charset="0"/>
                <a:ea typeface="Calibri"/>
                <a:cs typeface="Times New Roman" pitchFamily="18" charset="0"/>
              </a:rPr>
              <a:t>зөвлөлд аймгийн ИТХ-аас үзүүлж буй дэмжлэгийн </a:t>
            </a:r>
            <a:r>
              <a:rPr lang="mn-MN" sz="1800" dirty="0" smtClean="0">
                <a:latin typeface="Times New Roman" pitchFamily="18" charset="0"/>
                <a:ea typeface="Calibri"/>
                <a:cs typeface="Times New Roman" pitchFamily="18" charset="0"/>
              </a:rPr>
              <a:t>талаархи  </a:t>
            </a:r>
            <a:r>
              <a:rPr lang="mn-MN" sz="1800" dirty="0">
                <a:latin typeface="Times New Roman" pitchFamily="18" charset="0"/>
                <a:ea typeface="Calibri"/>
                <a:cs typeface="Times New Roman" pitchFamily="18" charset="0"/>
              </a:rPr>
              <a:t>танилцуулга </a:t>
            </a:r>
            <a:r>
              <a:rPr lang="mn-MN" sz="1800" dirty="0" smtClean="0">
                <a:latin typeface="Times New Roman" pitchFamily="18" charset="0"/>
                <a:ea typeface="Calibri"/>
                <a:cs typeface="Times New Roman" pitchFamily="18" charset="0"/>
              </a:rPr>
              <a:t>мэдээ мэдээлэл </a:t>
            </a:r>
            <a:r>
              <a:rPr lang="mn-MN" sz="1800" dirty="0">
                <a:latin typeface="Times New Roman" pitchFamily="18" charset="0"/>
                <a:ea typeface="Calibri"/>
                <a:cs typeface="Times New Roman" pitchFamily="18" charset="0"/>
              </a:rPr>
              <a:t>хийв</a:t>
            </a:r>
            <a:r>
              <a:rPr lang="mn-MN" sz="1800" dirty="0" smtClean="0">
                <a:latin typeface="Times New Roman" pitchFamily="18" charset="0"/>
                <a:ea typeface="Calibri"/>
                <a:cs typeface="Times New Roman" pitchFamily="18" charset="0"/>
              </a:rPr>
              <a:t>.</a:t>
            </a:r>
            <a:r>
              <a:rPr lang="mn-MN" sz="1800" dirty="0">
                <a:solidFill>
                  <a:prstClr val="black"/>
                </a:solidFill>
                <a:latin typeface="Times New Roman" pitchFamily="18" charset="0"/>
                <a:ea typeface="Calibri"/>
                <a:cs typeface="Times New Roman" pitchFamily="18" charset="0"/>
              </a:rPr>
              <a:t> О</a:t>
            </a:r>
            <a:r>
              <a:rPr lang="mn-MN" sz="1800" dirty="0" smtClean="0">
                <a:solidFill>
                  <a:prstClr val="black"/>
                </a:solidFill>
                <a:latin typeface="Times New Roman" pitchFamily="18" charset="0"/>
                <a:ea typeface="Calibri"/>
                <a:cs typeface="Times New Roman" pitchFamily="18" charset="0"/>
              </a:rPr>
              <a:t>ролцогчидоос </a:t>
            </a:r>
            <a:r>
              <a:rPr lang="mn-MN" sz="1800" dirty="0">
                <a:solidFill>
                  <a:prstClr val="black"/>
                </a:solidFill>
                <a:latin typeface="Times New Roman" pitchFamily="18" charset="0"/>
                <a:ea typeface="Calibri"/>
                <a:cs typeface="Times New Roman" pitchFamily="18" charset="0"/>
              </a:rPr>
              <a:t>гаргасан саналыг ЦЕГ-т хүргүүлэв</a:t>
            </a:r>
            <a:r>
              <a:rPr lang="mn-MN" sz="1800" dirty="0" smtClean="0">
                <a:solidFill>
                  <a:prstClr val="black"/>
                </a:solidFill>
                <a:latin typeface="Times New Roman" pitchFamily="18" charset="0"/>
                <a:ea typeface="Calibri"/>
                <a:cs typeface="Times New Roman" pitchFamily="18" charset="0"/>
              </a:rPr>
              <a:t>.</a:t>
            </a:r>
            <a:endParaRPr lang="mn-MN" sz="1800" dirty="0" smtClean="0">
              <a:latin typeface="Times New Roman" pitchFamily="18" charset="0"/>
              <a:ea typeface="Calibri"/>
              <a:cs typeface="Times New Roman" pitchFamily="18" charset="0"/>
            </a:endParaRPr>
          </a:p>
        </p:txBody>
      </p:sp>
      <p:pic>
        <p:nvPicPr>
          <p:cNvPr id="2050" name="Picture 2" descr="D:\Ajil\izz\2024 оны баримтууд\ИЗ 2024 зураг\f7873044-a922-445c-aa3d-f0d41157c0b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62000" y="5029199"/>
            <a:ext cx="3505200" cy="14962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D:\Ajil\izz\2024 оны баримтууд\ИЗ 2024 зураг\d136bc9d-cd5d-485e-9b2d-e1166581e81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5029199"/>
            <a:ext cx="3766507" cy="14962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69781"/>
            <a:ext cx="1534222" cy="1359019"/>
          </a:xfrm>
          <a:prstGeom prst="ellipse">
            <a:avLst/>
          </a:prstGeom>
          <a:ln>
            <a:noFill/>
          </a:ln>
          <a:effectLst>
            <a:softEdge rad="112500"/>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9042" t="1516" r="9174" b="877"/>
          <a:stretch/>
        </p:blipFill>
        <p:spPr>
          <a:xfrm>
            <a:off x="7391400" y="590532"/>
            <a:ext cx="1447800" cy="1419958"/>
          </a:xfrm>
          <a:prstGeom prst="ellipse">
            <a:avLst/>
          </a:prstGeom>
          <a:ln>
            <a:noFill/>
          </a:ln>
          <a:effectLst>
            <a:softEdge rad="112500"/>
          </a:effectLst>
        </p:spPr>
      </p:pic>
    </p:spTree>
    <p:extLst>
      <p:ext uri="{BB962C8B-B14F-4D97-AF65-F5344CB8AC3E}">
        <p14:creationId xmlns:p14="http://schemas.microsoft.com/office/powerpoint/2010/main" val="28604566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447800"/>
            <a:ext cx="5638800" cy="563562"/>
          </a:xfrm>
        </p:spPr>
        <p:txBody>
          <a:bodyPr>
            <a:noAutofit/>
          </a:bodyPr>
          <a:lstStyle/>
          <a:p>
            <a:pPr algn="ctr"/>
            <a:r>
              <a:rPr lang="mn-MN" sz="2800" b="1" dirty="0" smtClean="0">
                <a:effectLst/>
                <a:latin typeface="Arial" pitchFamily="34" charset="0"/>
                <a:ea typeface="Calibri"/>
                <a:cs typeface="Arial" pitchFamily="34" charset="0"/>
              </a:rPr>
              <a:t>МЭДЭЭЛЭЛ, СУРГАЛТ, СУРТАЛЧИЛГААНЫ ЧИГЛЭЛЭЭР</a:t>
            </a:r>
            <a:endParaRPr lang="en-US" sz="2800" dirty="0">
              <a:latin typeface="Arial" pitchFamily="34" charset="0"/>
              <a:cs typeface="Arial" pitchFamily="34" charset="0"/>
            </a:endParaRPr>
          </a:p>
        </p:txBody>
      </p:sp>
      <p:sp>
        <p:nvSpPr>
          <p:cNvPr id="3" name="Content Placeholder 2"/>
          <p:cNvSpPr>
            <a:spLocks noGrp="1"/>
          </p:cNvSpPr>
          <p:nvPr>
            <p:ph idx="1"/>
          </p:nvPr>
        </p:nvSpPr>
        <p:spPr>
          <a:xfrm>
            <a:off x="457200" y="2438400"/>
            <a:ext cx="8229600" cy="4038601"/>
          </a:xfrm>
        </p:spPr>
        <p:txBody>
          <a:bodyPr>
            <a:normAutofit/>
          </a:bodyPr>
          <a:lstStyle/>
          <a:p>
            <a:pPr algn="just"/>
            <a:r>
              <a:rPr lang="mn-MN" sz="2000" dirty="0">
                <a:solidFill>
                  <a:prstClr val="black"/>
                </a:solidFill>
                <a:latin typeface="Times New Roman" pitchFamily="18" charset="0"/>
                <a:ea typeface="Calibri"/>
                <a:cs typeface="Times New Roman" pitchFamily="18" charset="0"/>
              </a:rPr>
              <a:t>Баян-Өндөр Жаргалант сумдын ГХУСАЗСЗ-өөс 2024 онд өгсөн зөвлөмжийн биелэлтийн бичгээр авч иргэний зөвлөлийн гишүүдэд танилцуулж хурлаар хэлэлцэн шийдвэр гарган </a:t>
            </a:r>
            <a:r>
              <a:rPr lang="mn-MN" sz="2000" dirty="0" smtClean="0">
                <a:solidFill>
                  <a:prstClr val="black"/>
                </a:solidFill>
                <a:latin typeface="Times New Roman" pitchFamily="18" charset="0"/>
                <a:ea typeface="Calibri"/>
                <a:cs typeface="Times New Roman" pitchFamily="18" charset="0"/>
              </a:rPr>
              <a:t>ажилласан.</a:t>
            </a:r>
            <a:endParaRPr lang="mn-MN" sz="2000" dirty="0">
              <a:solidFill>
                <a:prstClr val="black"/>
              </a:solidFill>
              <a:latin typeface="Times New Roman" pitchFamily="18" charset="0"/>
              <a:ea typeface="Calibri"/>
              <a:cs typeface="Times New Roman" pitchFamily="18" charset="0"/>
            </a:endParaRPr>
          </a:p>
          <a:p>
            <a:pPr algn="just"/>
            <a:r>
              <a:rPr lang="mn-MN" sz="2000" dirty="0" smtClean="0">
                <a:effectLst/>
                <a:latin typeface="Times New Roman" pitchFamily="18" charset="0"/>
                <a:ea typeface="Calibri"/>
                <a:cs typeface="Times New Roman" pitchFamily="18" charset="0"/>
              </a:rPr>
              <a:t>Ажлын тайлан 2024 оны төлөвлөгөөг Иргэний зөвлөлийн цахим хуудсанд байршуулан иргэдийн санал хүсэлтийг сонсон ажиллаж байна.</a:t>
            </a:r>
          </a:p>
          <a:p>
            <a:pPr algn="just"/>
            <a:r>
              <a:rPr lang="mn-MN" sz="2000" dirty="0" smtClean="0">
                <a:latin typeface="Times New Roman" pitchFamily="18" charset="0"/>
                <a:cs typeface="Times New Roman" pitchFamily="18" charset="0"/>
              </a:rPr>
              <a:t>Зөвлөлийн үйл ажиллагаа хийж хэрэгжүүлж байгаа болон цаашид хийх ажлын  талаар Орон нутгийн “Номин”, “Тусгал”,” Эрдэнэт” </a:t>
            </a:r>
            <a:r>
              <a:rPr lang="mn-MN" sz="2000" dirty="0" smtClean="0">
                <a:latin typeface="Times New Roman" pitchFamily="18" charset="0"/>
                <a:cs typeface="Times New Roman" pitchFamily="18" charset="0"/>
              </a:rPr>
              <a:t>ТВ-д ярилцлага өгсөн.</a:t>
            </a:r>
            <a:endParaRPr lang="en-US" sz="2000" dirty="0">
              <a:latin typeface="Times New Roman" pitchFamily="18" charset="0"/>
              <a:cs typeface="Times New Roman" pitchFamily="18"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042" t="1516" r="9174" b="877"/>
          <a:stretch/>
        </p:blipFill>
        <p:spPr>
          <a:xfrm>
            <a:off x="7391400" y="590532"/>
            <a:ext cx="1447800" cy="1419958"/>
          </a:xfrm>
          <a:prstGeom prst="ellipse">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69781"/>
            <a:ext cx="1534222" cy="1534222"/>
          </a:xfrm>
          <a:prstGeom prst="ellipse">
            <a:avLst/>
          </a:prstGeom>
          <a:ln>
            <a:noFill/>
          </a:ln>
          <a:effectLst>
            <a:softEdge rad="112500"/>
          </a:effectLst>
        </p:spPr>
      </p:pic>
    </p:spTree>
    <p:extLst>
      <p:ext uri="{BB962C8B-B14F-4D97-AF65-F5344CB8AC3E}">
        <p14:creationId xmlns:p14="http://schemas.microsoft.com/office/powerpoint/2010/main" val="14769634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pPr algn="ctr"/>
            <a:r>
              <a:rPr lang="mn-MN" sz="2400" b="1" dirty="0">
                <a:solidFill>
                  <a:srgbClr val="04617B"/>
                </a:solidFill>
                <a:latin typeface="Times New Roman" pitchFamily="18" charset="0"/>
                <a:ea typeface="Calibri"/>
                <a:cs typeface="Times New Roman" pitchFamily="18" charset="0"/>
              </a:rPr>
              <a:t>МЭДЭЭЛЭЛ, СУРГАЛТ, СУРТАЛЧИЛГААНЫ ЧИГЛЭЛЭЭР</a:t>
            </a:r>
            <a:endParaRPr lang="en-US" sz="24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752600"/>
            <a:ext cx="8229600" cy="4572000"/>
          </a:xfrm>
        </p:spPr>
        <p:txBody>
          <a:bodyPr/>
          <a:lstStyle/>
          <a:p>
            <a:pPr marL="0" lvl="0" indent="0" algn="just">
              <a:buClr>
                <a:srgbClr val="0BD0D9"/>
              </a:buClr>
              <a:buNone/>
            </a:pPr>
            <a:r>
              <a:rPr lang="mn-MN" sz="2000" dirty="0">
                <a:solidFill>
                  <a:prstClr val="black"/>
                </a:solidFill>
                <a:latin typeface="Times New Roman" pitchFamily="18" charset="0"/>
                <a:cs typeface="Times New Roman" pitchFamily="18" charset="0"/>
              </a:rPr>
              <a:t>Орхон аймагт үйл ажиллагаа явуулж байгаа ТББ-ын </a:t>
            </a:r>
            <a:r>
              <a:rPr lang="mn-MN" sz="2000" dirty="0" smtClean="0">
                <a:solidFill>
                  <a:prstClr val="black"/>
                </a:solidFill>
                <a:latin typeface="Times New Roman" pitchFamily="18" charset="0"/>
                <a:cs typeface="Times New Roman" pitchFamily="18" charset="0"/>
              </a:rPr>
              <a:t>дарга нартай  </a:t>
            </a:r>
            <a:r>
              <a:rPr lang="mn-MN" sz="2000" dirty="0">
                <a:solidFill>
                  <a:prstClr val="black"/>
                </a:solidFill>
                <a:latin typeface="Times New Roman" pitchFamily="18" charset="0"/>
                <a:cs typeface="Times New Roman" pitchFamily="18" charset="0"/>
              </a:rPr>
              <a:t>уулзаж </a:t>
            </a:r>
            <a:r>
              <a:rPr lang="mn-MN" sz="2000" dirty="0" smtClean="0">
                <a:solidFill>
                  <a:prstClr val="black"/>
                </a:solidFill>
                <a:latin typeface="Times New Roman" pitchFamily="18" charset="0"/>
                <a:cs typeface="Times New Roman" pitchFamily="18" charset="0"/>
              </a:rPr>
              <a:t>цаашид хамтран ажиллах зөвлөл  ажлын хэсэг байгуулан энэ үеэр  Иргэний </a:t>
            </a:r>
            <a:r>
              <a:rPr lang="mn-MN" sz="2000" dirty="0">
                <a:solidFill>
                  <a:prstClr val="black"/>
                </a:solidFill>
                <a:latin typeface="Times New Roman" pitchFamily="18" charset="0"/>
                <a:cs typeface="Times New Roman" pitchFamily="18" charset="0"/>
              </a:rPr>
              <a:t>зөвлөлийн хийж хэрэгжүүлж буй үйл ажиллагаа </a:t>
            </a:r>
            <a:r>
              <a:rPr lang="mn-MN" sz="2000" dirty="0" smtClean="0">
                <a:solidFill>
                  <a:prstClr val="black"/>
                </a:solidFill>
                <a:latin typeface="Times New Roman" pitchFamily="18" charset="0"/>
                <a:cs typeface="Times New Roman" pitchFamily="18" charset="0"/>
              </a:rPr>
              <a:t>чиглэлийг танилцуулж сурталчилан ажиллалаа.</a:t>
            </a:r>
          </a:p>
          <a:p>
            <a:pPr lvl="0" algn="just">
              <a:buClr>
                <a:srgbClr val="0BD0D9"/>
              </a:buClr>
            </a:pPr>
            <a:endParaRPr lang="mn-MN" sz="2000" dirty="0" smtClean="0">
              <a:solidFill>
                <a:prstClr val="black"/>
              </a:solidFill>
              <a:latin typeface="Times New Roman" pitchFamily="18" charset="0"/>
              <a:cs typeface="Times New Roman" pitchFamily="18" charset="0"/>
            </a:endParaRPr>
          </a:p>
          <a:p>
            <a:pPr lvl="0" algn="just">
              <a:buClr>
                <a:srgbClr val="0BD0D9"/>
              </a:buClr>
            </a:pPr>
            <a:endParaRPr lang="mn-MN" sz="2000" dirty="0">
              <a:solidFill>
                <a:prstClr val="black"/>
              </a:solidFill>
              <a:latin typeface="Arial" pitchFamily="34" charset="0"/>
              <a:cs typeface="Arial" pitchFamily="34" charset="0"/>
            </a:endParaRPr>
          </a:p>
          <a:p>
            <a:pPr marL="0" indent="0">
              <a:buNone/>
            </a:pPr>
            <a:endParaRPr lang="en-US" dirty="0"/>
          </a:p>
        </p:txBody>
      </p:sp>
      <p:pic>
        <p:nvPicPr>
          <p:cNvPr id="3075" name="Picture 3" descr="C:\Users\online\Documents\Чимэдмаа\Тайланд оруулах зураг\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124200"/>
            <a:ext cx="3989363" cy="23879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online\Documents\Чимэдмаа\Тайланд оруулах зураг\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3865" y="3124200"/>
            <a:ext cx="3962400" cy="231735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2" y="152400"/>
            <a:ext cx="1536700"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9375" y="288705"/>
            <a:ext cx="1444625"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6327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588" y="1018730"/>
            <a:ext cx="5776332" cy="563562"/>
          </a:xfrm>
        </p:spPr>
        <p:txBody>
          <a:bodyPr>
            <a:normAutofit fontScale="90000"/>
          </a:bodyPr>
          <a:lstStyle/>
          <a:p>
            <a:r>
              <a:rPr lang="mn-MN" b="1" dirty="0" smtClean="0">
                <a:effectLst/>
                <a:latin typeface="Arial" pitchFamily="34" charset="0"/>
                <a:ea typeface="Calibri"/>
                <a:cs typeface="Arial" pitchFamily="34" charset="0"/>
              </a:rPr>
              <a:t>БУСАД ЧИГЛЭЛЭЭР</a:t>
            </a:r>
            <a:endParaRPr lang="en-US" dirty="0">
              <a:latin typeface="Arial" pitchFamily="34" charset="0"/>
              <a:cs typeface="Arial" pitchFamily="34" charset="0"/>
            </a:endParaRPr>
          </a:p>
        </p:txBody>
      </p:sp>
      <p:sp>
        <p:nvSpPr>
          <p:cNvPr id="3" name="Content Placeholder 2"/>
          <p:cNvSpPr>
            <a:spLocks noGrp="1"/>
          </p:cNvSpPr>
          <p:nvPr>
            <p:ph idx="1"/>
          </p:nvPr>
        </p:nvSpPr>
        <p:spPr>
          <a:xfrm>
            <a:off x="483219" y="2157762"/>
            <a:ext cx="8229600" cy="761999"/>
          </a:xfrm>
        </p:spPr>
        <p:txBody>
          <a:bodyPr>
            <a:normAutofit/>
          </a:bodyPr>
          <a:lstStyle/>
          <a:p>
            <a:pPr algn="ctr"/>
            <a:r>
              <a:rPr lang="mn-MN" sz="2000" dirty="0" smtClean="0">
                <a:latin typeface="Arial" pitchFamily="34" charset="0"/>
                <a:cs typeface="Arial" pitchFamily="34" charset="0"/>
              </a:rPr>
              <a:t>Өмнөговь аймгийн Иргэний зөвлөлийн гишүүд манай аймагт хүрэлцэн ирж туршлага судаллаа </a:t>
            </a:r>
          </a:p>
          <a:p>
            <a:pPr marL="0" indent="0">
              <a:buNone/>
            </a:pPr>
            <a:endParaRPr lang="en-US" sz="2000" dirty="0">
              <a:latin typeface="Times New Roman" pitchFamily="18" charset="0"/>
              <a:cs typeface="Times New Roman" pitchFamily="18"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9" r="27772"/>
          <a:stretch/>
        </p:blipFill>
        <p:spPr bwMode="auto">
          <a:xfrm>
            <a:off x="884663" y="2895600"/>
            <a:ext cx="2438400" cy="1828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descr="C:\Users\Deme\Desktop\тайланд оруулах\457698062_512130818448136_388464714944072593_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96" t="-813" r="16622"/>
          <a:stretch/>
        </p:blipFill>
        <p:spPr bwMode="auto">
          <a:xfrm>
            <a:off x="6248400" y="2899317"/>
            <a:ext cx="2464419" cy="18436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6" name="Picture 4" descr="C:\Users\Deme\Desktop\тайланд оруулах\458924716_2267294116948808_6658771707518633649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7360" y="4724400"/>
            <a:ext cx="2743200" cy="19643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7" name="Picture 5" descr="C:\Users\Deme\Desktop\тайланд оруулах\459326386_2023696541396302_838249864842231238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2127" y="4724400"/>
            <a:ext cx="2743200" cy="19643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8" name="Picture 6" descr="C:\Users\Deme\Desktop\тайланд оруулах\462584357_3415389125421822_254322505814104350_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338"/>
          <a:stretch/>
        </p:blipFill>
        <p:spPr bwMode="auto">
          <a:xfrm>
            <a:off x="3733800" y="2895600"/>
            <a:ext cx="2103121" cy="18102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 y="469781"/>
            <a:ext cx="1534222" cy="1534222"/>
          </a:xfrm>
          <a:prstGeom prst="ellipse">
            <a:avLst/>
          </a:prstGeom>
          <a:ln>
            <a:noFill/>
          </a:ln>
          <a:effectLst>
            <a:softEdge rad="112500"/>
          </a:effectLst>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9042" t="1516" r="9174" b="877"/>
          <a:stretch/>
        </p:blipFill>
        <p:spPr>
          <a:xfrm>
            <a:off x="7391400" y="590532"/>
            <a:ext cx="1447800" cy="1419958"/>
          </a:xfrm>
          <a:prstGeom prst="ellipse">
            <a:avLst/>
          </a:prstGeom>
          <a:ln>
            <a:noFill/>
          </a:ln>
          <a:effectLst>
            <a:softEdge rad="112500"/>
          </a:effectLst>
        </p:spPr>
      </p:pic>
    </p:spTree>
    <p:extLst>
      <p:ext uri="{BB962C8B-B14F-4D97-AF65-F5344CB8AC3E}">
        <p14:creationId xmlns:p14="http://schemas.microsoft.com/office/powerpoint/2010/main" val="2846736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018730"/>
            <a:ext cx="4682970" cy="563562"/>
          </a:xfrm>
        </p:spPr>
        <p:txBody>
          <a:bodyPr>
            <a:normAutofit fontScale="90000"/>
          </a:bodyPr>
          <a:lstStyle/>
          <a:p>
            <a:r>
              <a:rPr lang="mn-MN" sz="4000" b="1" dirty="0" smtClean="0">
                <a:solidFill>
                  <a:prstClr val="black"/>
                </a:solidFill>
                <a:latin typeface="Arial" pitchFamily="34" charset="0"/>
                <a:ea typeface="Calibri"/>
                <a:cs typeface="Arial" pitchFamily="34" charset="0"/>
              </a:rPr>
              <a:t>БУСАД ЧИГЛЭЛЭЭР</a:t>
            </a:r>
            <a:endParaRPr lang="en-US" dirty="0">
              <a:latin typeface="Arial" pitchFamily="34" charset="0"/>
              <a:cs typeface="Arial" pitchFamily="34" charset="0"/>
            </a:endParaRPr>
          </a:p>
        </p:txBody>
      </p:sp>
      <p:sp>
        <p:nvSpPr>
          <p:cNvPr id="3" name="Content Placeholder 2"/>
          <p:cNvSpPr>
            <a:spLocks noGrp="1"/>
          </p:cNvSpPr>
          <p:nvPr>
            <p:ph idx="1"/>
          </p:nvPr>
        </p:nvSpPr>
        <p:spPr>
          <a:xfrm>
            <a:off x="544550" y="1905000"/>
            <a:ext cx="8229600" cy="4343399"/>
          </a:xfrm>
        </p:spPr>
        <p:txBody>
          <a:bodyPr>
            <a:normAutofit fontScale="25000" lnSpcReduction="20000"/>
          </a:bodyPr>
          <a:lstStyle/>
          <a:p>
            <a:pPr marL="0" indent="0">
              <a:buNone/>
            </a:pPr>
            <a:r>
              <a:rPr lang="mn-MN" sz="7200" dirty="0" smtClean="0">
                <a:latin typeface="Times New Roman" pitchFamily="18" charset="0"/>
                <a:cs typeface="Times New Roman" pitchFamily="18" charset="0"/>
              </a:rPr>
              <a:t>Өмнөговь аймгийн Иргэний Зөвлөлийн гишүүдийн урилгаар иргэний зөвлөлийн 5 гишүүн Цагдаагийн газрын </a:t>
            </a:r>
            <a:r>
              <a:rPr lang="mn-MN" sz="7200" dirty="0" smtClean="0">
                <a:latin typeface="Times New Roman" pitchFamily="18" charset="0"/>
                <a:cs typeface="Times New Roman" pitchFamily="18" charset="0"/>
              </a:rPr>
              <a:t> </a:t>
            </a:r>
            <a:r>
              <a:rPr lang="mn-MN" sz="7200" dirty="0" smtClean="0">
                <a:latin typeface="Times New Roman" pitchFamily="18" charset="0"/>
                <a:cs typeface="Times New Roman" pitchFamily="18" charset="0"/>
              </a:rPr>
              <a:t>д/х Содбилэг нар тус аймагт очиж ажлын туршлага судлан хамтран ажиллах санал солилцов. Тус аймгийн Иргэний зөвлөлийн сайн туршлагаас хуваалцвал:</a:t>
            </a:r>
          </a:p>
          <a:p>
            <a:pPr marL="0" indent="0">
              <a:buNone/>
            </a:pPr>
            <a:r>
              <a:rPr lang="mn-MN" sz="7200" dirty="0" smtClean="0">
                <a:latin typeface="Times New Roman" pitchFamily="18" charset="0"/>
                <a:cs typeface="Times New Roman" pitchFamily="18" charset="0"/>
              </a:rPr>
              <a:t>1. </a:t>
            </a:r>
            <a:r>
              <a:rPr lang="mn-MN" sz="7200" kern="0" dirty="0">
                <a:solidFill>
                  <a:srgbClr val="000000"/>
                </a:solidFill>
                <a:latin typeface="Times New Roman" pitchFamily="18" charset="0"/>
                <a:ea typeface="Calibri"/>
                <a:cs typeface="Times New Roman" pitchFamily="18" charset="0"/>
              </a:rPr>
              <a:t>“</a:t>
            </a:r>
            <a:r>
              <a:rPr lang="mn-MN" sz="7200" b="1" kern="0" dirty="0" smtClean="0">
                <a:solidFill>
                  <a:srgbClr val="000000"/>
                </a:solidFill>
                <a:latin typeface="Times New Roman" pitchFamily="18" charset="0"/>
                <a:ea typeface="Calibri"/>
                <a:cs typeface="Times New Roman" pitchFamily="18" charset="0"/>
              </a:rPr>
              <a:t>Аюулгүй-Амартайван </a:t>
            </a:r>
            <a:r>
              <a:rPr lang="mn-MN" sz="7200" b="1" kern="0" dirty="0">
                <a:solidFill>
                  <a:srgbClr val="000000"/>
                </a:solidFill>
                <a:latin typeface="Times New Roman" pitchFamily="18" charset="0"/>
                <a:ea typeface="Calibri"/>
                <a:cs typeface="Times New Roman" pitchFamily="18" charset="0"/>
              </a:rPr>
              <a:t>Өмнөговь”, “</a:t>
            </a:r>
            <a:r>
              <a:rPr lang="en-US" sz="7200" b="1" kern="0" dirty="0" err="1">
                <a:solidFill>
                  <a:srgbClr val="000000"/>
                </a:solidFill>
                <a:latin typeface="Times New Roman" pitchFamily="18" charset="0"/>
                <a:ea typeface="Calibri"/>
                <a:cs typeface="Times New Roman" pitchFamily="18" charset="0"/>
              </a:rPr>
              <a:t>Амгалан</a:t>
            </a:r>
            <a:r>
              <a:rPr lang="en-US" sz="7200" b="1" kern="0" dirty="0">
                <a:solidFill>
                  <a:srgbClr val="000000"/>
                </a:solidFill>
                <a:latin typeface="Times New Roman" pitchFamily="18" charset="0"/>
                <a:ea typeface="Calibri"/>
                <a:cs typeface="Times New Roman" pitchFamily="18" charset="0"/>
              </a:rPr>
              <a:t> </a:t>
            </a:r>
            <a:r>
              <a:rPr lang="en-US" sz="7200" b="1" kern="0" dirty="0" err="1">
                <a:solidFill>
                  <a:srgbClr val="000000"/>
                </a:solidFill>
                <a:latin typeface="Times New Roman" pitchFamily="18" charset="0"/>
                <a:ea typeface="Calibri"/>
                <a:cs typeface="Times New Roman" pitchFamily="18" charset="0"/>
              </a:rPr>
              <a:t>хот-Даланзадгад</a:t>
            </a:r>
            <a:r>
              <a:rPr lang="mn-MN" sz="7200" b="1" kern="0" dirty="0">
                <a:solidFill>
                  <a:srgbClr val="000000"/>
                </a:solidFill>
                <a:latin typeface="Times New Roman" pitchFamily="18" charset="0"/>
                <a:ea typeface="Calibri"/>
                <a:cs typeface="Times New Roman" pitchFamily="18" charset="0"/>
              </a:rPr>
              <a:t>”</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хөтөлбөрүүдийг</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хэрэгжүүл</a:t>
            </a:r>
            <a:r>
              <a:rPr lang="mn-MN" sz="7200" kern="0" dirty="0">
                <a:solidFill>
                  <a:srgbClr val="000000"/>
                </a:solidFill>
                <a:latin typeface="Times New Roman" pitchFamily="18" charset="0"/>
                <a:ea typeface="Calibri"/>
                <a:cs typeface="Times New Roman" pitchFamily="18" charset="0"/>
              </a:rPr>
              <a:t>дэг</a:t>
            </a:r>
            <a:r>
              <a:rPr lang="en-US" sz="7200" kern="0" dirty="0">
                <a:solidFill>
                  <a:srgbClr val="000000"/>
                </a:solidFill>
                <a:latin typeface="Times New Roman" pitchFamily="18" charset="0"/>
                <a:ea typeface="Calibri"/>
                <a:cs typeface="Times New Roman" pitchFamily="18" charset="0"/>
              </a:rPr>
              <a:t>,</a:t>
            </a:r>
            <a:r>
              <a:rPr lang="mn-MN" sz="7200" kern="0" dirty="0">
                <a:solidFill>
                  <a:srgbClr val="000000"/>
                </a:solidFill>
                <a:latin typeface="Times New Roman" pitchFamily="18" charset="0"/>
                <a:ea typeface="Calibri"/>
                <a:cs typeface="Times New Roman" pitchFamily="18" charset="0"/>
              </a:rPr>
              <a:t> Х</a:t>
            </a:r>
            <a:r>
              <a:rPr lang="en-US" sz="7200" kern="0" dirty="0" err="1">
                <a:solidFill>
                  <a:srgbClr val="000000"/>
                </a:solidFill>
                <a:latin typeface="Times New Roman" pitchFamily="18" charset="0"/>
                <a:ea typeface="Calibri"/>
                <a:cs typeface="Times New Roman" pitchFamily="18" charset="0"/>
              </a:rPr>
              <a:t>амтын</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ажиллагааг</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эрчимжүүлэх</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зорилгоор</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төрийн</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болон</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төрийн</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бус</a:t>
            </a:r>
            <a:r>
              <a:rPr lang="en-US" sz="7200" kern="0" dirty="0">
                <a:solidFill>
                  <a:srgbClr val="000000"/>
                </a:solidFill>
                <a:latin typeface="Times New Roman" pitchFamily="18" charset="0"/>
                <a:ea typeface="Calibri"/>
                <a:cs typeface="Times New Roman" pitchFamily="18" charset="0"/>
              </a:rPr>
              <a:t> </a:t>
            </a:r>
            <a:r>
              <a:rPr lang="mn-MN" sz="7200" kern="0" dirty="0">
                <a:solidFill>
                  <a:srgbClr val="000000"/>
                </a:solidFill>
                <a:latin typeface="Times New Roman" pitchFamily="18" charset="0"/>
                <a:ea typeface="Calibri"/>
                <a:cs typeface="Times New Roman" pitchFamily="18" charset="0"/>
              </a:rPr>
              <a:t>байгууллагуудтай </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хамтын</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ажиллагааны</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төлөвлөгөө</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батлах</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арга</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хэмжээг</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зохион</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байгууллахад</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зөвлөл</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голлох</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үүрэгтэй</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оролцож</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зохих</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үр</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дүнд</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хүргэж</a:t>
            </a:r>
            <a:r>
              <a:rPr lang="en-US" sz="7200" kern="0" dirty="0">
                <a:solidFill>
                  <a:srgbClr val="000000"/>
                </a:solidFill>
                <a:latin typeface="Times New Roman" pitchFamily="18" charset="0"/>
                <a:ea typeface="Calibri"/>
                <a:cs typeface="Times New Roman" pitchFamily="18" charset="0"/>
              </a:rPr>
              <a:t> </a:t>
            </a:r>
            <a:r>
              <a:rPr lang="en-US" sz="7200" kern="0" dirty="0" err="1">
                <a:solidFill>
                  <a:srgbClr val="000000"/>
                </a:solidFill>
                <a:latin typeface="Times New Roman" pitchFamily="18" charset="0"/>
                <a:ea typeface="Calibri"/>
                <a:cs typeface="Times New Roman" pitchFamily="18" charset="0"/>
              </a:rPr>
              <a:t>ажилла</a:t>
            </a:r>
            <a:r>
              <a:rPr lang="mn-MN" sz="7200" kern="0" dirty="0">
                <a:solidFill>
                  <a:srgbClr val="000000"/>
                </a:solidFill>
                <a:latin typeface="Times New Roman" pitchFamily="18" charset="0"/>
                <a:ea typeface="Calibri"/>
                <a:cs typeface="Times New Roman" pitchFamily="18" charset="0"/>
              </a:rPr>
              <a:t>даг.</a:t>
            </a:r>
            <a:endParaRPr lang="mn-MN" sz="7200" dirty="0" smtClean="0">
              <a:latin typeface="Times New Roman" pitchFamily="18" charset="0"/>
              <a:cs typeface="Times New Roman" pitchFamily="18" charset="0"/>
            </a:endParaRPr>
          </a:p>
          <a:p>
            <a:pPr marL="0" marR="0" lvl="0" indent="0" algn="just">
              <a:lnSpc>
                <a:spcPct val="115000"/>
              </a:lnSpc>
              <a:spcBef>
                <a:spcPts val="0"/>
              </a:spcBef>
              <a:spcAft>
                <a:spcPts val="0"/>
              </a:spcAft>
              <a:buNone/>
            </a:pPr>
            <a:r>
              <a:rPr lang="mn-MN" sz="7200" dirty="0" smtClean="0">
                <a:latin typeface="Times New Roman" pitchFamily="18" charset="0"/>
                <a:cs typeface="Times New Roman" pitchFamily="18" charset="0"/>
              </a:rPr>
              <a:t>2.</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Аймгийн</a:t>
            </a:r>
            <a:r>
              <a:rPr lang="en-US" sz="7200" dirty="0">
                <a:solidFill>
                  <a:srgbClr val="000000"/>
                </a:solidFill>
                <a:latin typeface="Times New Roman" pitchFamily="18" charset="0"/>
                <a:ea typeface="Calibri"/>
                <a:cs typeface="Times New Roman" pitchFamily="18" charset="0"/>
              </a:rPr>
              <a:t> ЗДТГ-</a:t>
            </a:r>
            <a:r>
              <a:rPr lang="en-US" sz="7200" dirty="0" err="1">
                <a:solidFill>
                  <a:srgbClr val="000000"/>
                </a:solidFill>
                <a:latin typeface="Times New Roman" pitchFamily="18" charset="0"/>
                <a:ea typeface="Calibri"/>
                <a:cs typeface="Times New Roman" pitchFamily="18" charset="0"/>
              </a:rPr>
              <a:t>ын</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хууль</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зүйн</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хэлтсээс</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дэмжлэг</a:t>
            </a:r>
            <a:r>
              <a:rPr lang="en-US" sz="7200" dirty="0">
                <a:solidFill>
                  <a:srgbClr val="000000"/>
                </a:solidFill>
                <a:latin typeface="Times New Roman" pitchFamily="18" charset="0"/>
                <a:ea typeface="Calibri"/>
                <a:cs typeface="Times New Roman" pitchFamily="18" charset="0"/>
              </a:rPr>
              <a:t> </a:t>
            </a:r>
            <a:r>
              <a:rPr lang="en-US" sz="7200" dirty="0" err="1" smtClean="0">
                <a:solidFill>
                  <a:srgbClr val="000000"/>
                </a:solidFill>
                <a:latin typeface="Times New Roman" pitchFamily="18" charset="0"/>
                <a:ea typeface="Calibri"/>
                <a:cs typeface="Times New Roman" pitchFamily="18" charset="0"/>
              </a:rPr>
              <a:t>ав</a:t>
            </a:r>
            <a:r>
              <a:rPr lang="mn-MN" sz="7200" dirty="0" smtClean="0">
                <a:solidFill>
                  <a:srgbClr val="000000"/>
                </a:solidFill>
                <a:latin typeface="Times New Roman" pitchFamily="18" charset="0"/>
                <a:ea typeface="Calibri"/>
                <a:cs typeface="Times New Roman" pitchFamily="18" charset="0"/>
              </a:rPr>
              <a:t>ч</a:t>
            </a:r>
            <a:r>
              <a:rPr lang="en-US" sz="7200" dirty="0" smtClean="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аймгийнхаа</a:t>
            </a:r>
            <a:r>
              <a:rPr lang="en-US" sz="7200" dirty="0">
                <a:solidFill>
                  <a:srgbClr val="000000"/>
                </a:solidFill>
                <a:latin typeface="Times New Roman" pitchFamily="18" charset="0"/>
                <a:ea typeface="Calibri"/>
                <a:cs typeface="Times New Roman" pitchFamily="18" charset="0"/>
              </a:rPr>
              <a:t>  с</a:t>
            </a:r>
            <a:r>
              <a:rPr lang="mn-MN" sz="7200" dirty="0">
                <a:solidFill>
                  <a:srgbClr val="000000"/>
                </a:solidFill>
                <a:latin typeface="Times New Roman" pitchFamily="18" charset="0"/>
                <a:ea typeface="Calibri"/>
                <a:cs typeface="Times New Roman" pitchFamily="18" charset="0"/>
              </a:rPr>
              <a:t>умдын иргэдээс </a:t>
            </a:r>
            <a:r>
              <a:rPr lang="en-US" sz="7200" dirty="0" err="1">
                <a:solidFill>
                  <a:srgbClr val="000000"/>
                </a:solidFill>
                <a:latin typeface="Times New Roman" pitchFamily="18" charset="0"/>
                <a:ea typeface="Calibri"/>
                <a:cs typeface="Times New Roman" pitchFamily="18" charset="0"/>
              </a:rPr>
              <a:t>цагдаагийн</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байгуулагын</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үйл</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ажиллагааны</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талаар</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сэтгэл</a:t>
            </a:r>
            <a:r>
              <a:rPr lang="en-US" sz="7200" dirty="0">
                <a:solidFill>
                  <a:srgbClr val="000000"/>
                </a:solidFill>
                <a:latin typeface="Times New Roman" pitchFamily="18" charset="0"/>
                <a:ea typeface="Calibri"/>
                <a:cs typeface="Times New Roman" pitchFamily="18" charset="0"/>
              </a:rPr>
              <a:t> </a:t>
            </a:r>
            <a:r>
              <a:rPr lang="en-US" sz="7200" dirty="0" err="1" smtClean="0">
                <a:solidFill>
                  <a:srgbClr val="000000"/>
                </a:solidFill>
                <a:latin typeface="Times New Roman" pitchFamily="18" charset="0"/>
                <a:ea typeface="Calibri"/>
                <a:cs typeface="Times New Roman" pitchFamily="18" charset="0"/>
              </a:rPr>
              <a:t>ханамж</a:t>
            </a:r>
            <a:r>
              <a:rPr lang="mn-MN" sz="7200" dirty="0" smtClean="0">
                <a:solidFill>
                  <a:srgbClr val="000000"/>
                </a:solidFill>
                <a:latin typeface="Times New Roman" pitchFamily="18" charset="0"/>
                <a:ea typeface="Calibri"/>
                <a:cs typeface="Times New Roman" pitchFamily="18" charset="0"/>
              </a:rPr>
              <a:t>ий</a:t>
            </a:r>
            <a:r>
              <a:rPr lang="en-US" sz="7200" dirty="0" smtClean="0">
                <a:solidFill>
                  <a:srgbClr val="000000"/>
                </a:solidFill>
                <a:latin typeface="Times New Roman" pitchFamily="18" charset="0"/>
                <a:ea typeface="Calibri"/>
                <a:cs typeface="Times New Roman" pitchFamily="18" charset="0"/>
              </a:rPr>
              <a:t>н </a:t>
            </a:r>
            <a:r>
              <a:rPr lang="en-US" sz="7200" dirty="0" err="1">
                <a:solidFill>
                  <a:srgbClr val="000000"/>
                </a:solidFill>
                <a:latin typeface="Times New Roman" pitchFamily="18" charset="0"/>
                <a:ea typeface="Calibri"/>
                <a:cs typeface="Times New Roman" pitchFamily="18" charset="0"/>
              </a:rPr>
              <a:t>судалгаа</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авч</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дүгнэлт</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гарган</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холбогдох</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газруудад</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өгч</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зөвлөн</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туслах</a:t>
            </a:r>
            <a:r>
              <a:rPr lang="en-US" sz="7200" dirty="0">
                <a:solidFill>
                  <a:srgbClr val="000000"/>
                </a:solidFill>
                <a:latin typeface="Times New Roman" pitchFamily="18" charset="0"/>
                <a:ea typeface="Calibri"/>
                <a:cs typeface="Times New Roman" pitchFamily="18" charset="0"/>
              </a:rPr>
              <a:t> </a:t>
            </a:r>
            <a:r>
              <a:rPr lang="en-US" sz="7200" dirty="0" err="1">
                <a:solidFill>
                  <a:srgbClr val="000000"/>
                </a:solidFill>
                <a:latin typeface="Times New Roman" pitchFamily="18" charset="0"/>
                <a:ea typeface="Calibri"/>
                <a:cs typeface="Times New Roman" pitchFamily="18" charset="0"/>
              </a:rPr>
              <a:t>ажил</a:t>
            </a:r>
            <a:r>
              <a:rPr lang="en-US" sz="7200" dirty="0">
                <a:solidFill>
                  <a:srgbClr val="000000"/>
                </a:solidFill>
                <a:latin typeface="Times New Roman" pitchFamily="18" charset="0"/>
                <a:ea typeface="Calibri"/>
                <a:cs typeface="Times New Roman" pitchFamily="18" charset="0"/>
              </a:rPr>
              <a:t> </a:t>
            </a:r>
            <a:r>
              <a:rPr lang="mn-MN" sz="7200" dirty="0">
                <a:solidFill>
                  <a:srgbClr val="000000"/>
                </a:solidFill>
                <a:latin typeface="Times New Roman" pitchFamily="18" charset="0"/>
                <a:ea typeface="Calibri"/>
                <a:cs typeface="Times New Roman" pitchFamily="18" charset="0"/>
              </a:rPr>
              <a:t>зохион байгуулдаг.</a:t>
            </a:r>
            <a:endParaRPr lang="en-US" sz="7200" dirty="0">
              <a:latin typeface="Times New Roman" pitchFamily="18" charset="0"/>
              <a:ea typeface="Calibri"/>
              <a:cs typeface="Times New Roman" pitchFamily="18" charset="0"/>
            </a:endParaRPr>
          </a:p>
          <a:p>
            <a:pPr marL="0" marR="0" lvl="0" indent="0" algn="just">
              <a:lnSpc>
                <a:spcPct val="115000"/>
              </a:lnSpc>
              <a:spcBef>
                <a:spcPts val="0"/>
              </a:spcBef>
              <a:spcAft>
                <a:spcPts val="0"/>
              </a:spcAft>
              <a:buNone/>
            </a:pPr>
            <a:r>
              <a:rPr lang="mn-MN" sz="7200" dirty="0" smtClean="0">
                <a:latin typeface="Times New Roman" pitchFamily="18" charset="0"/>
                <a:cs typeface="Times New Roman" pitchFamily="18" charset="0"/>
              </a:rPr>
              <a:t>3.</a:t>
            </a:r>
            <a:r>
              <a:rPr lang="mn-MN" sz="7200" dirty="0">
                <a:solidFill>
                  <a:srgbClr val="000000"/>
                </a:solidFill>
                <a:latin typeface="Times New Roman" pitchFamily="18" charset="0"/>
                <a:ea typeface="Calibri"/>
                <a:cs typeface="Times New Roman" pitchFamily="18" charset="0"/>
              </a:rPr>
              <a:t> Орон нутгийн хөрөнгө оруулалтаар Даланзадгад, Цогт-Овоо, Цогтцэций сумдын хяналтын пост угталтын хаалган дээр тээврийн хэрэгслүүдийн аялалын дундаж хурдыг тодорхойлох, техникийн үзлэгт хамрагдсан эсэх, эрэн сурвалжлагдаж байгаа эсэх зэрэгт тогтмол  хяналт тавьж ажилладаг </a:t>
            </a:r>
            <a:endParaRPr lang="en-US" sz="7200" dirty="0">
              <a:latin typeface="Times New Roman" pitchFamily="18" charset="0"/>
              <a:ea typeface="Calibri"/>
              <a:cs typeface="Times New Roman" pitchFamily="18" charset="0"/>
            </a:endParaRPr>
          </a:p>
          <a:p>
            <a:pPr marL="0" indent="0">
              <a:buNone/>
            </a:pPr>
            <a:endParaRPr lang="mn-MN" sz="9600" dirty="0" smtClean="0">
              <a:latin typeface="Times New Roman" pitchFamily="18" charset="0"/>
              <a:cs typeface="Times New Roman" pitchFamily="18" charset="0"/>
            </a:endParaRPr>
          </a:p>
          <a:p>
            <a:pPr marL="0" indent="0">
              <a:buNone/>
            </a:pPr>
            <a:endParaRPr lang="mn-MN" sz="9600" dirty="0" smtClean="0">
              <a:latin typeface="Arial" pitchFamily="34" charset="0"/>
              <a:cs typeface="Arial" pitchFamily="34" charset="0"/>
            </a:endParaRPr>
          </a:p>
          <a:p>
            <a:pPr marL="0" indent="0">
              <a:buNone/>
            </a:pPr>
            <a:endParaRPr lang="mn-MN" sz="9600" dirty="0" smtClean="0">
              <a:latin typeface="Times New Roman" pitchFamily="18" charset="0"/>
              <a:cs typeface="Times New Roman" pitchFamily="18" charset="0"/>
            </a:endParaRPr>
          </a:p>
          <a:p>
            <a:pPr marL="0" indent="0">
              <a:buNone/>
            </a:pPr>
            <a:endParaRPr lang="en-US" sz="2000" dirty="0">
              <a:latin typeface="Times New Roman" pitchFamily="18" charset="0"/>
              <a:cs typeface="Times New Roman" pitchFamily="18"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042" t="1516" r="9174" b="877"/>
          <a:stretch/>
        </p:blipFill>
        <p:spPr>
          <a:xfrm>
            <a:off x="7391400" y="590532"/>
            <a:ext cx="1447800" cy="1419958"/>
          </a:xfrm>
          <a:prstGeom prst="ellipse">
            <a:avLst/>
          </a:prstGeom>
          <a:ln>
            <a:noFill/>
          </a:ln>
          <a:effectLst>
            <a:softEdge rad="112500"/>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69781"/>
            <a:ext cx="1534222" cy="1534222"/>
          </a:xfrm>
          <a:prstGeom prst="ellipse">
            <a:avLst/>
          </a:prstGeom>
          <a:ln>
            <a:noFill/>
          </a:ln>
          <a:effectLst>
            <a:softEdge rad="112500"/>
          </a:effectLst>
        </p:spPr>
      </p:pic>
    </p:spTree>
    <p:extLst>
      <p:ext uri="{BB962C8B-B14F-4D97-AF65-F5344CB8AC3E}">
        <p14:creationId xmlns:p14="http://schemas.microsoft.com/office/powerpoint/2010/main" val="8291653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300511"/>
            <a:ext cx="5334000" cy="1020762"/>
          </a:xfrm>
        </p:spPr>
        <p:txBody>
          <a:bodyPr>
            <a:normAutofit fontScale="90000"/>
          </a:bodyPr>
          <a:lstStyle/>
          <a:p>
            <a:pPr algn="ctr"/>
            <a:r>
              <a:rPr lang="mn-MN" b="1" dirty="0" smtClean="0">
                <a:latin typeface="Times New Roman" pitchFamily="18" charset="0"/>
                <a:cs typeface="Times New Roman" pitchFamily="18" charset="0"/>
              </a:rPr>
              <a:t>Иргэний Зөвлөл  нь:</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2590800"/>
            <a:ext cx="8229600" cy="3733800"/>
          </a:xfrm>
        </p:spPr>
        <p:txBody>
          <a:bodyPr>
            <a:normAutofit/>
          </a:bodyPr>
          <a:lstStyle/>
          <a:p>
            <a:pPr marL="285750" lvl="0" indent="-285750" algn="just" defTabSz="457200">
              <a:spcAft>
                <a:spcPts val="600"/>
              </a:spcAft>
              <a:buClr>
                <a:srgbClr val="83992A"/>
              </a:buClr>
              <a:buSzPct val="115000"/>
              <a:buFont typeface="Arial"/>
              <a:buChar char="•"/>
            </a:pPr>
            <a:r>
              <a:rPr lang="mn-MN" sz="2000" dirty="0">
                <a:solidFill>
                  <a:prstClr val="black">
                    <a:lumMod val="85000"/>
                    <a:lumOff val="15000"/>
                  </a:prstClr>
                </a:solidFill>
                <a:latin typeface="Times New Roman" pitchFamily="18" charset="0"/>
                <a:cs typeface="Times New Roman" pitchFamily="18" charset="0"/>
              </a:rPr>
              <a:t>Аймаг, Нийслэлийн ИТХ-ын дэргэдэх Иргэний Зөвлөл нь Цагдаагийн байгууллагын үйл ажиллагаанд дэмжлэг үзүүлэх, хяналт тавих үүрэг бүхий орон тооны бус зөвлөл юм </a:t>
            </a:r>
          </a:p>
          <a:p>
            <a:pPr marL="285750" lvl="0" indent="-285750" algn="just" defTabSz="457200">
              <a:spcAft>
                <a:spcPts val="600"/>
              </a:spcAft>
              <a:buClr>
                <a:srgbClr val="83992A"/>
              </a:buClr>
              <a:buSzPct val="115000"/>
              <a:buFont typeface="Arial"/>
              <a:buChar char="•"/>
            </a:pPr>
            <a:r>
              <a:rPr lang="mn-MN" sz="2000" dirty="0">
                <a:solidFill>
                  <a:prstClr val="black">
                    <a:lumMod val="85000"/>
                    <a:lumOff val="15000"/>
                  </a:prstClr>
                </a:solidFill>
                <a:latin typeface="Times New Roman" pitchFamily="18" charset="0"/>
                <a:cs typeface="Times New Roman" pitchFamily="18" charset="0"/>
              </a:rPr>
              <a:t>Зөвлөл нь Цагдаагийн албаны тухай хуулийн 62 дугаар зүйлийн 62.6 дах хэсэгт заасан бүрэн эрхийн хүрээнд үйл ажиллагаа </a:t>
            </a:r>
            <a:r>
              <a:rPr lang="mn-MN" sz="2000" dirty="0" smtClean="0">
                <a:solidFill>
                  <a:prstClr val="black">
                    <a:lumMod val="85000"/>
                    <a:lumOff val="15000"/>
                  </a:prstClr>
                </a:solidFill>
                <a:latin typeface="Times New Roman" pitchFamily="18" charset="0"/>
                <a:cs typeface="Times New Roman" pitchFamily="18" charset="0"/>
              </a:rPr>
              <a:t>хэрэгжүүлнэ</a:t>
            </a:r>
          </a:p>
          <a:p>
            <a:pPr marL="285750" lvl="0" indent="-285750" defTabSz="457200">
              <a:spcAft>
                <a:spcPts val="600"/>
              </a:spcAft>
              <a:buClr>
                <a:srgbClr val="83992A"/>
              </a:buClr>
              <a:buSzPct val="115000"/>
              <a:buFont typeface="Arial"/>
              <a:buChar char="•"/>
            </a:pPr>
            <a:r>
              <a:rPr lang="mn-MN" sz="2000" dirty="0">
                <a:solidFill>
                  <a:prstClr val="black">
                    <a:lumMod val="85000"/>
                    <a:lumOff val="15000"/>
                  </a:prstClr>
                </a:solidFill>
                <a:latin typeface="Times New Roman" pitchFamily="18" charset="0"/>
                <a:cs typeface="Times New Roman" pitchFamily="18" charset="0"/>
              </a:rPr>
              <a:t>2024 оны 09 сарын 1-ны өдрөөс сонгон шалгаруулалтаар Л. Чимэдмаа, Г. Ганхаш, С. Амаржаргал нарын 3 гишүүн шинээр томилогдон ажиллаж эхэлсэнтэй  холбоотой мөрдөж ажиллах хууль дүрэм, ажил үүргийн хуваарийг </a:t>
            </a:r>
            <a:r>
              <a:rPr lang="mn-MN" sz="2000" dirty="0" smtClean="0">
                <a:solidFill>
                  <a:prstClr val="black">
                    <a:lumMod val="85000"/>
                    <a:lumOff val="15000"/>
                  </a:prstClr>
                </a:solidFill>
                <a:latin typeface="Times New Roman" pitchFamily="18" charset="0"/>
                <a:cs typeface="Times New Roman" pitchFamily="18" charset="0"/>
              </a:rPr>
              <a:t>танилцуулан ажиллаж байна</a:t>
            </a:r>
            <a:endParaRPr lang="en-US" sz="2000" dirty="0">
              <a:solidFill>
                <a:prstClr val="black">
                  <a:lumMod val="85000"/>
                  <a:lumOff val="15000"/>
                </a:prstClr>
              </a:solidFill>
              <a:latin typeface="Times New Roman" pitchFamily="18" charset="0"/>
              <a:cs typeface="Times New Roman" pitchFamily="18" charset="0"/>
            </a:endParaRPr>
          </a:p>
          <a:p>
            <a:pPr marL="285750" lvl="0" indent="-285750" algn="just" defTabSz="457200">
              <a:spcAft>
                <a:spcPts val="600"/>
              </a:spcAft>
              <a:buClr>
                <a:srgbClr val="83992A"/>
              </a:buClr>
              <a:buSzPct val="115000"/>
              <a:buFont typeface="Arial"/>
              <a:buChar char="•"/>
            </a:pPr>
            <a:endParaRPr lang="en-US" sz="2000" dirty="0">
              <a:solidFill>
                <a:prstClr val="black">
                  <a:lumMod val="85000"/>
                  <a:lumOff val="15000"/>
                </a:prstClr>
              </a:solidFill>
              <a:latin typeface="Times New Roman" pitchFamily="18" charset="0"/>
              <a:cs typeface="Times New Roman" pitchFamily="18" charset="0"/>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33400"/>
            <a:ext cx="1534222" cy="1534222"/>
          </a:xfrm>
          <a:prstGeom prst="ellipse">
            <a:avLst/>
          </a:prstGeom>
          <a:ln>
            <a:noFill/>
          </a:ln>
          <a:effectLst>
            <a:softEdge rad="112500"/>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042" t="1516" r="9174" b="877"/>
          <a:stretch/>
        </p:blipFill>
        <p:spPr>
          <a:xfrm>
            <a:off x="7391400" y="590532"/>
            <a:ext cx="1447800" cy="1419958"/>
          </a:xfrm>
          <a:prstGeom prst="ellipse">
            <a:avLst/>
          </a:prstGeom>
          <a:ln>
            <a:noFill/>
          </a:ln>
          <a:effectLst>
            <a:softEdge rad="112500"/>
          </a:effectLst>
        </p:spPr>
      </p:pic>
    </p:spTree>
    <p:extLst>
      <p:ext uri="{BB962C8B-B14F-4D97-AF65-F5344CB8AC3E}">
        <p14:creationId xmlns:p14="http://schemas.microsoft.com/office/powerpoint/2010/main" val="37579170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lstStyle/>
          <a:p>
            <a:pPr algn="ctr"/>
            <a:r>
              <a:rPr lang="mn-MN" sz="3600" b="1" dirty="0">
                <a:solidFill>
                  <a:prstClr val="black"/>
                </a:solidFill>
                <a:latin typeface="Arial" pitchFamily="34" charset="0"/>
                <a:ea typeface="Calibri"/>
                <a:cs typeface="Arial" pitchFamily="34" charset="0"/>
              </a:rPr>
              <a:t>БУСАД </a:t>
            </a:r>
            <a:r>
              <a:rPr lang="mn-MN" sz="3600" b="1" dirty="0" smtClean="0">
                <a:solidFill>
                  <a:prstClr val="black"/>
                </a:solidFill>
                <a:latin typeface="Arial" pitchFamily="34" charset="0"/>
                <a:ea typeface="Calibri"/>
                <a:cs typeface="Arial" pitchFamily="34" charset="0"/>
              </a:rPr>
              <a:t>ЧИГЛЭЛЭЭР</a:t>
            </a:r>
            <a:endParaRPr lang="en-US" dirty="0"/>
          </a:p>
        </p:txBody>
      </p:sp>
      <p:sp>
        <p:nvSpPr>
          <p:cNvPr id="3" name="Content Placeholder 2"/>
          <p:cNvSpPr>
            <a:spLocks noGrp="1"/>
          </p:cNvSpPr>
          <p:nvPr>
            <p:ph idx="1"/>
          </p:nvPr>
        </p:nvSpPr>
        <p:spPr>
          <a:xfrm>
            <a:off x="457200" y="1536700"/>
            <a:ext cx="8229600" cy="4787900"/>
          </a:xfrm>
        </p:spPr>
        <p:txBody>
          <a:bodyPr>
            <a:normAutofit/>
          </a:bodyPr>
          <a:lstStyle/>
          <a:p>
            <a:pPr marL="0" indent="0">
              <a:buNone/>
            </a:pPr>
            <a:r>
              <a:rPr lang="mn-MN" dirty="0" smtClean="0"/>
              <a:t>4.</a:t>
            </a:r>
            <a:r>
              <a:rPr lang="mn-MN" sz="2800" kern="0" dirty="0">
                <a:solidFill>
                  <a:srgbClr val="000000"/>
                </a:solidFill>
                <a:latin typeface="Arial"/>
                <a:ea typeface="Calibri"/>
              </a:rPr>
              <a:t> </a:t>
            </a:r>
            <a:r>
              <a:rPr lang="mn-MN" sz="2000" kern="0" dirty="0">
                <a:solidFill>
                  <a:srgbClr val="000000"/>
                </a:solidFill>
                <a:latin typeface="Times New Roman" pitchFamily="18" charset="0"/>
                <a:ea typeface="Calibri"/>
                <a:cs typeface="Times New Roman" pitchFamily="18" charset="0"/>
              </a:rPr>
              <a:t>Шилэн кабелийн сүлжээнд холбогдох боломжгүй алслагдмал 14 ААН-ийн гадна орчинд хяналтын камер сууриллуулж дүрсийг ”Утасгүй Сүлжээний Технологи” ашиглан цагдаагийн газрын хяналтын камерийн серверт шинээр нэмж хэвийн ажиллааг ханган ажилладаг </a:t>
            </a:r>
            <a:endParaRPr lang="mn-MN" sz="2000" kern="0" dirty="0" smtClean="0">
              <a:solidFill>
                <a:srgbClr val="000000"/>
              </a:solidFill>
              <a:latin typeface="Times New Roman" pitchFamily="18" charset="0"/>
              <a:ea typeface="Calibri"/>
              <a:cs typeface="Times New Roman" pitchFamily="18" charset="0"/>
            </a:endParaRPr>
          </a:p>
          <a:p>
            <a:pPr marL="0" indent="0">
              <a:buNone/>
            </a:pPr>
            <a:r>
              <a:rPr lang="mn-MN" sz="2000" kern="0" dirty="0" smtClean="0">
                <a:solidFill>
                  <a:srgbClr val="000000"/>
                </a:solidFill>
                <a:latin typeface="Times New Roman" pitchFamily="18" charset="0"/>
                <a:cs typeface="Times New Roman" pitchFamily="18" charset="0"/>
              </a:rPr>
              <a:t>5.</a:t>
            </a:r>
            <a:r>
              <a:rPr lang="mn-MN" sz="2000" kern="0" dirty="0">
                <a:solidFill>
                  <a:srgbClr val="000000"/>
                </a:solidFill>
                <a:latin typeface="Times New Roman" pitchFamily="18" charset="0"/>
                <a:ea typeface="Calibri"/>
                <a:cs typeface="Times New Roman" pitchFamily="18" charset="0"/>
              </a:rPr>
              <a:t> Цагдаагийн газрын байранд  байгууллагын түүхэн замналын болон алдартнуудаа алдаршуулах “</a:t>
            </a:r>
            <a:r>
              <a:rPr lang="mn-MN" sz="2000" b="1" kern="0" dirty="0">
                <a:solidFill>
                  <a:srgbClr val="000000"/>
                </a:solidFill>
                <a:latin typeface="Times New Roman" pitchFamily="18" charset="0"/>
                <a:ea typeface="Calibri"/>
                <a:cs typeface="Times New Roman" pitchFamily="18" charset="0"/>
              </a:rPr>
              <a:t>Алдарын танхим</a:t>
            </a:r>
            <a:r>
              <a:rPr lang="mn-MN" sz="2000" kern="0" dirty="0">
                <a:solidFill>
                  <a:srgbClr val="000000"/>
                </a:solidFill>
                <a:latin typeface="Times New Roman" pitchFamily="18" charset="0"/>
                <a:ea typeface="Calibri"/>
                <a:cs typeface="Times New Roman" pitchFamily="18" charset="0"/>
              </a:rPr>
              <a:t>”  </a:t>
            </a:r>
            <a:r>
              <a:rPr lang="mn-MN" sz="2000" kern="0" dirty="0" smtClean="0">
                <a:solidFill>
                  <a:srgbClr val="000000"/>
                </a:solidFill>
                <a:latin typeface="Times New Roman" pitchFamily="18" charset="0"/>
                <a:ea typeface="Calibri"/>
                <a:cs typeface="Times New Roman" pitchFamily="18" charset="0"/>
              </a:rPr>
              <a:t>ажиллуулдаг</a:t>
            </a:r>
          </a:p>
          <a:p>
            <a:pPr marL="0" indent="0">
              <a:buNone/>
            </a:pPr>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75" y="0"/>
            <a:ext cx="1536700"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74" y="3810000"/>
            <a:ext cx="261092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810000"/>
            <a:ext cx="2949672"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025" y="3774830"/>
            <a:ext cx="2347913" cy="209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279" y="114751"/>
            <a:ext cx="1444625"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2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0"/>
            <a:ext cx="5334000" cy="744092"/>
          </a:xfrm>
        </p:spPr>
        <p:txBody>
          <a:bodyPr>
            <a:noAutofit/>
          </a:bodyPr>
          <a:lstStyle/>
          <a:p>
            <a:pPr algn="ctr"/>
            <a:r>
              <a:rPr lang="mn-MN" sz="2000" b="1" dirty="0" smtClean="0">
                <a:latin typeface="Arial" pitchFamily="34" charset="0"/>
                <a:cs typeface="Arial" pitchFamily="34" charset="0"/>
              </a:rPr>
              <a:t>ТУЛГАМДАЖ БУЙ АСУУДАЛ БОЛОН ЦААШИД ХИЙЖ ХЭРЭГЖҮҮЛЭХ АЖЛУУД </a:t>
            </a:r>
            <a:endParaRPr lang="en-US" sz="2000" b="1" dirty="0">
              <a:latin typeface="Arial" pitchFamily="34" charset="0"/>
              <a:cs typeface="Arial" pitchFamily="34" charset="0"/>
            </a:endParaRPr>
          </a:p>
        </p:txBody>
      </p:sp>
      <p:sp>
        <p:nvSpPr>
          <p:cNvPr id="3" name="Content Placeholder 2"/>
          <p:cNvSpPr>
            <a:spLocks noGrp="1"/>
          </p:cNvSpPr>
          <p:nvPr>
            <p:ph idx="1"/>
          </p:nvPr>
        </p:nvSpPr>
        <p:spPr>
          <a:xfrm>
            <a:off x="457200" y="1524000"/>
            <a:ext cx="8534400" cy="5105400"/>
          </a:xfrm>
        </p:spPr>
        <p:txBody>
          <a:bodyPr>
            <a:noAutofit/>
          </a:bodyPr>
          <a:lstStyle/>
          <a:p>
            <a:pPr marL="342900" lvl="0" indent="-342900" algn="just">
              <a:buFont typeface="+mj-lt"/>
              <a:buAutoNum type="arabicPeriod"/>
            </a:pPr>
            <a:r>
              <a:rPr lang="mn-MN" sz="1800" dirty="0" smtClean="0">
                <a:solidFill>
                  <a:prstClr val="black"/>
                </a:solidFill>
                <a:latin typeface="Times New Roman" pitchFamily="18" charset="0"/>
                <a:cs typeface="Times New Roman" pitchFamily="18" charset="0"/>
              </a:rPr>
              <a:t>Баг </a:t>
            </a:r>
            <a:r>
              <a:rPr lang="mn-MN" sz="1800" dirty="0">
                <a:solidFill>
                  <a:prstClr val="black"/>
                </a:solidFill>
                <a:latin typeface="Times New Roman" pitchFamily="18" charset="0"/>
                <a:cs typeface="Times New Roman" pitchFamily="18" charset="0"/>
              </a:rPr>
              <a:t>бүр олон нийтийн цагдаатай </a:t>
            </a:r>
            <a:r>
              <a:rPr lang="mn-MN" sz="1800" dirty="0" smtClean="0">
                <a:solidFill>
                  <a:prstClr val="black"/>
                </a:solidFill>
                <a:latin typeface="Times New Roman" pitchFamily="18" charset="0"/>
                <a:cs typeface="Times New Roman" pitchFamily="18" charset="0"/>
              </a:rPr>
              <a:t>болох</a:t>
            </a:r>
          </a:p>
          <a:p>
            <a:pPr marL="342900" lvl="0" indent="-342900" algn="just">
              <a:buFont typeface="+mj-lt"/>
              <a:buAutoNum type="arabicPeriod"/>
            </a:pPr>
            <a:r>
              <a:rPr lang="mn-MN" sz="1800" dirty="0" smtClean="0">
                <a:solidFill>
                  <a:prstClr val="black"/>
                </a:solidFill>
                <a:latin typeface="Times New Roman" pitchFamily="18" charset="0"/>
                <a:cs typeface="Times New Roman" pitchFamily="18" charset="0"/>
              </a:rPr>
              <a:t>Эрдэнэ </a:t>
            </a:r>
            <a:r>
              <a:rPr lang="mn-MN" sz="1800" dirty="0">
                <a:solidFill>
                  <a:prstClr val="black"/>
                </a:solidFill>
                <a:latin typeface="Times New Roman" pitchFamily="18" charset="0"/>
                <a:cs typeface="Times New Roman" pitchFamily="18" charset="0"/>
              </a:rPr>
              <a:t>багт байгаа цагдаагийн кубоны асуудлыг </a:t>
            </a:r>
            <a:r>
              <a:rPr lang="mn-MN" sz="1800" dirty="0" smtClean="0">
                <a:solidFill>
                  <a:prstClr val="black"/>
                </a:solidFill>
                <a:latin typeface="Times New Roman" pitchFamily="18" charset="0"/>
                <a:cs typeface="Times New Roman" pitchFamily="18" charset="0"/>
              </a:rPr>
              <a:t>шийдэх</a:t>
            </a:r>
          </a:p>
          <a:p>
            <a:pPr marL="342900" lvl="0" indent="-342900" algn="just">
              <a:buFont typeface="+mj-lt"/>
              <a:buAutoNum type="arabicPeriod"/>
            </a:pPr>
            <a:r>
              <a:rPr lang="mn-MN" sz="1800" dirty="0" smtClean="0">
                <a:latin typeface="Times New Roman" pitchFamily="18" charset="0"/>
                <a:cs typeface="Times New Roman" pitchFamily="18" charset="0"/>
              </a:rPr>
              <a:t>Ажлын байрыг томсгох</a:t>
            </a:r>
          </a:p>
          <a:p>
            <a:pPr marL="342900" lvl="0" indent="-342900" algn="just">
              <a:buFont typeface="+mj-lt"/>
              <a:buAutoNum type="arabicPeriod"/>
            </a:pPr>
            <a:r>
              <a:rPr lang="mn-MN" sz="1800" dirty="0" smtClean="0">
                <a:latin typeface="Times New Roman" pitchFamily="18" charset="0"/>
                <a:cs typeface="Times New Roman" pitchFamily="18" charset="0"/>
              </a:rPr>
              <a:t>10 жилийн ойн баярыг тэмдэглэх ажлын хүрээнд бүтээлч ажлуудыг </a:t>
            </a:r>
            <a:r>
              <a:rPr lang="en-US" sz="1800" dirty="0" smtClean="0">
                <a:latin typeface="Times New Roman" pitchFamily="18" charset="0"/>
                <a:cs typeface="Times New Roman" pitchFamily="18" charset="0"/>
              </a:rPr>
              <a:t>    </a:t>
            </a:r>
            <a:r>
              <a:rPr lang="mn-MN" sz="1800" dirty="0" smtClean="0">
                <a:latin typeface="Times New Roman" pitchFamily="18" charset="0"/>
                <a:cs typeface="Times New Roman" pitchFamily="18" charset="0"/>
              </a:rPr>
              <a:t>санаачлан зохион байгуулах холбогдох байгууллагуудтай хамтарч ажиллах дэмжлэг үзүүлэх</a:t>
            </a:r>
          </a:p>
          <a:p>
            <a:pPr marL="342900" lvl="0" indent="-342900" algn="just">
              <a:buFont typeface="+mj-lt"/>
              <a:buAutoNum type="arabicPeriod"/>
            </a:pPr>
            <a:r>
              <a:rPr lang="mn-MN" sz="1800" dirty="0" smtClean="0">
                <a:latin typeface="Times New Roman" pitchFamily="18" charset="0"/>
                <a:cs typeface="Times New Roman" pitchFamily="18" charset="0"/>
              </a:rPr>
              <a:t>Ажлын байранд Компютер иж бүрэн шаардлагатай </a:t>
            </a:r>
          </a:p>
          <a:p>
            <a:pPr marL="342900" lvl="0" indent="-342900" algn="just">
              <a:buFont typeface="+mj-lt"/>
              <a:buAutoNum type="arabicPeriod"/>
            </a:pPr>
            <a:r>
              <a:rPr lang="mn-MN" sz="1800" dirty="0" smtClean="0">
                <a:latin typeface="Times New Roman" pitchFamily="18" charset="0"/>
                <a:cs typeface="Times New Roman" pitchFamily="18" charset="0"/>
              </a:rPr>
              <a:t> Хойд бүсийн хэмжээнд “ </a:t>
            </a:r>
            <a:r>
              <a:rPr lang="mn-MN" sz="1800" b="1" dirty="0" smtClean="0">
                <a:latin typeface="Times New Roman" pitchFamily="18" charset="0"/>
                <a:cs typeface="Times New Roman" pitchFamily="18" charset="0"/>
              </a:rPr>
              <a:t>Албадан эмчилэх</a:t>
            </a:r>
            <a:r>
              <a:rPr lang="mn-MN" sz="1800" dirty="0" smtClean="0">
                <a:latin typeface="Times New Roman" pitchFamily="18" charset="0"/>
                <a:cs typeface="Times New Roman" pitchFamily="18" charset="0"/>
              </a:rPr>
              <a:t>” төвийг байгуулах судалгаа хийж саналыг холбогдох байгууллага албан тушаалтанд танилцуулж шийдвэрлүүлэх</a:t>
            </a:r>
          </a:p>
          <a:p>
            <a:pPr marL="342900" lvl="0" indent="-342900" algn="just">
              <a:buFont typeface="+mj-lt"/>
              <a:buAutoNum type="arabicPeriod"/>
            </a:pPr>
            <a:r>
              <a:rPr lang="mn-MN" sz="1800" dirty="0" smtClean="0">
                <a:latin typeface="Times New Roman" pitchFamily="18" charset="0"/>
                <a:cs typeface="Times New Roman" pitchFamily="18" charset="0"/>
              </a:rPr>
              <a:t>Хэсгийн байцаагчгүй байгаа  Найрамдал, Их залуу, Шанд, Рашаант  Орон тоо батлагдаагүй давхар хариуцан ажиллаж байгаа Баян-Овоот </a:t>
            </a:r>
          </a:p>
          <a:p>
            <a:pPr marL="342900" lvl="0" indent="-342900" algn="just">
              <a:buFont typeface="+mj-lt"/>
              <a:buAutoNum type="arabicPeriod"/>
            </a:pPr>
            <a:r>
              <a:rPr lang="mn-MN" sz="1800" dirty="0" smtClean="0">
                <a:latin typeface="Times New Roman" pitchFamily="18" charset="0"/>
                <a:cs typeface="Times New Roman" pitchFamily="18" charset="0"/>
              </a:rPr>
              <a:t> Чингэл </a:t>
            </a:r>
            <a:r>
              <a:rPr lang="mn-MN" sz="1800" dirty="0" smtClean="0">
                <a:latin typeface="Times New Roman" pitchFamily="18" charset="0"/>
                <a:cs typeface="Times New Roman" pitchFamily="18" charset="0"/>
              </a:rPr>
              <a:t> багуудын </a:t>
            </a:r>
            <a:r>
              <a:rPr lang="mn-MN" sz="1800" dirty="0" smtClean="0">
                <a:latin typeface="Times New Roman" pitchFamily="18" charset="0"/>
                <a:cs typeface="Times New Roman" pitchFamily="18" charset="0"/>
              </a:rPr>
              <a:t>асуудлыг шийдвэрлэх</a:t>
            </a:r>
          </a:p>
          <a:p>
            <a:pPr marL="342900" lvl="0" indent="-342900" algn="just">
              <a:buFont typeface="+mj-lt"/>
              <a:buAutoNum type="arabicPeriod"/>
            </a:pPr>
            <a:r>
              <a:rPr lang="mn-MN" sz="1800" dirty="0">
                <a:latin typeface="Times New Roman" pitchFamily="18" charset="0"/>
                <a:cs typeface="Times New Roman" pitchFamily="18" charset="0"/>
              </a:rPr>
              <a:t> </a:t>
            </a:r>
            <a:r>
              <a:rPr lang="mn-MN" sz="1800" dirty="0" smtClean="0">
                <a:latin typeface="Times New Roman" pitchFamily="18" charset="0"/>
                <a:cs typeface="Times New Roman" pitchFamily="18" charset="0"/>
              </a:rPr>
              <a:t>Хөдөлгөөнт эргүүлийн автомашины аюулгүй байдлыг хангах шаардлагатай сэлбэг хэрэгслээр </a:t>
            </a:r>
            <a:r>
              <a:rPr lang="mn-MN" sz="1800" dirty="0" smtClean="0">
                <a:latin typeface="Times New Roman" pitchFamily="18" charset="0"/>
                <a:cs typeface="Times New Roman" pitchFamily="18" charset="0"/>
              </a:rPr>
              <a:t>хангах</a:t>
            </a:r>
          </a:p>
          <a:p>
            <a:pPr marL="342900" lvl="0" indent="-342900" algn="just">
              <a:buFont typeface="+mj-lt"/>
              <a:buAutoNum type="arabicPeriod"/>
            </a:pPr>
            <a:r>
              <a:rPr lang="mn-MN" sz="1800" dirty="0" smtClean="0">
                <a:latin typeface="Times New Roman" pitchFamily="18" charset="0"/>
                <a:cs typeface="Times New Roman" pitchFamily="18" charset="0"/>
              </a:rPr>
              <a:t>Бүсийн хэмжээнд “ </a:t>
            </a:r>
            <a:r>
              <a:rPr lang="mn-MN" sz="1800" b="1" dirty="0" smtClean="0">
                <a:latin typeface="Times New Roman" pitchFamily="18" charset="0"/>
                <a:cs typeface="Times New Roman" pitchFamily="18" charset="0"/>
              </a:rPr>
              <a:t>ИРГЭНИЙ ЗӨВЛӨЛ</a:t>
            </a:r>
            <a:r>
              <a:rPr lang="mn-MN" sz="1800" dirty="0" smtClean="0">
                <a:latin typeface="Times New Roman" pitchFamily="18" charset="0"/>
                <a:cs typeface="Times New Roman" pitchFamily="18" charset="0"/>
              </a:rPr>
              <a:t>” байгуулах ажилд зөвлөн туслах үйлчилгээ үзүүлж хамтран ажиллах</a:t>
            </a:r>
            <a:endParaRPr lang="mn-MN" sz="1800" dirty="0" smtClean="0">
              <a:latin typeface="Times New Roman" pitchFamily="18" charset="0"/>
              <a:cs typeface="Times New Roman"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37" y="228600"/>
            <a:ext cx="1534222" cy="1371600"/>
          </a:xfrm>
          <a:prstGeom prst="ellipse">
            <a:avLst/>
          </a:prstGeom>
          <a:ln>
            <a:noFill/>
          </a:ln>
          <a:effectLst>
            <a:softEdge rad="112500"/>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042" t="1516" r="9174" b="877"/>
          <a:stretch/>
        </p:blipFill>
        <p:spPr>
          <a:xfrm>
            <a:off x="7391400" y="590532"/>
            <a:ext cx="1447800" cy="1419958"/>
          </a:xfrm>
          <a:prstGeom prst="ellipse">
            <a:avLst/>
          </a:prstGeom>
          <a:ln>
            <a:noFill/>
          </a:ln>
          <a:effectLst>
            <a:softEdge rad="112500"/>
          </a:effectLst>
        </p:spPr>
      </p:pic>
    </p:spTree>
    <p:extLst>
      <p:ext uri="{BB962C8B-B14F-4D97-AF65-F5344CB8AC3E}">
        <p14:creationId xmlns:p14="http://schemas.microsoft.com/office/powerpoint/2010/main" val="8137504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6200" y="4876800"/>
            <a:ext cx="8229600" cy="1143000"/>
          </a:xfrm>
        </p:spPr>
        <p:txBody>
          <a:bodyPr/>
          <a:lstStyle/>
          <a:p>
            <a:pPr marL="0" indent="0">
              <a:buNone/>
            </a:pPr>
            <a:r>
              <a:rPr lang="mn-MN" sz="2800" dirty="0" smtClean="0">
                <a:solidFill>
                  <a:prstClr val="black"/>
                </a:solidFill>
                <a:latin typeface="Arial" pitchFamily="34" charset="0"/>
                <a:cs typeface="Arial" pitchFamily="34" charset="0"/>
              </a:rPr>
              <a:t>           </a:t>
            </a:r>
            <a:r>
              <a:rPr lang="mn-MN" sz="2800" b="1" dirty="0" smtClean="0">
                <a:solidFill>
                  <a:prstClr val="black"/>
                </a:solidFill>
                <a:latin typeface="Times New Roman" pitchFamily="18" charset="0"/>
                <a:cs typeface="Times New Roman" pitchFamily="18" charset="0"/>
              </a:rPr>
              <a:t>АНХААРАЛ </a:t>
            </a:r>
            <a:r>
              <a:rPr lang="mn-MN" sz="2800" b="1" dirty="0">
                <a:solidFill>
                  <a:prstClr val="black"/>
                </a:solidFill>
                <a:latin typeface="Times New Roman" pitchFamily="18" charset="0"/>
                <a:cs typeface="Times New Roman" pitchFamily="18" charset="0"/>
              </a:rPr>
              <a:t>ТАВЬСАНД БАЯРЛАЛАА</a:t>
            </a:r>
            <a:endParaRPr lang="en-US" b="1" dirty="0">
              <a:latin typeface="Times New Roman"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990600"/>
            <a:ext cx="5105400" cy="3698047"/>
          </a:xfrm>
          <a:prstGeom prst="rect">
            <a:avLst/>
          </a:prstGeom>
        </p:spPr>
      </p:pic>
    </p:spTree>
    <p:extLst>
      <p:ext uri="{BB962C8B-B14F-4D97-AF65-F5344CB8AC3E}">
        <p14:creationId xmlns:p14="http://schemas.microsoft.com/office/powerpoint/2010/main" val="22551786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20408"/>
            <a:ext cx="6019800" cy="1143000"/>
          </a:xfrm>
        </p:spPr>
        <p:txBody>
          <a:bodyPr>
            <a:normAutofit fontScale="90000"/>
          </a:bodyPr>
          <a:lstStyle/>
          <a:p>
            <a:pPr algn="ctr"/>
            <a:r>
              <a:rPr lang="mn-MN" sz="4000" dirty="0" smtClean="0">
                <a:latin typeface="Arial" pitchFamily="34" charset="0"/>
                <a:cs typeface="Arial" pitchFamily="34" charset="0"/>
              </a:rPr>
              <a:t>ИРГЭНИЙ ЗӨВЛӨЛИЙН ТАНИЛЦУУЛГА</a:t>
            </a:r>
            <a:endParaRPr lang="en-US" sz="4000" dirty="0">
              <a:latin typeface="Arial" pitchFamily="34" charset="0"/>
              <a:cs typeface="Arial" pitchFamily="34" charset="0"/>
            </a:endParaRPr>
          </a:p>
        </p:txBody>
      </p:sp>
      <p:sp>
        <p:nvSpPr>
          <p:cNvPr id="3" name="Content Placeholder 2"/>
          <p:cNvSpPr>
            <a:spLocks noGrp="1"/>
          </p:cNvSpPr>
          <p:nvPr>
            <p:ph sz="half" idx="1"/>
          </p:nvPr>
        </p:nvSpPr>
        <p:spPr>
          <a:xfrm>
            <a:off x="5416624" y="1853642"/>
            <a:ext cx="2133600" cy="1295400"/>
          </a:xfrm>
        </p:spPr>
        <p:txBody>
          <a:bodyPr>
            <a:noAutofit/>
          </a:bodyPr>
          <a:lstStyle/>
          <a:p>
            <a:pPr marL="0" indent="0">
              <a:buNone/>
            </a:pPr>
            <a:r>
              <a:rPr lang="mn-MN" sz="2000" dirty="0">
                <a:latin typeface="Arial" pitchFamily="34" charset="0"/>
                <a:cs typeface="Arial" pitchFamily="34" charset="0"/>
              </a:rPr>
              <a:t>ДАРГА</a:t>
            </a:r>
            <a:endParaRPr lang="en-US" sz="2000" dirty="0">
              <a:latin typeface="Arial" pitchFamily="34" charset="0"/>
              <a:cs typeface="Arial" pitchFamily="34" charset="0"/>
            </a:endParaRPr>
          </a:p>
          <a:p>
            <a:pPr marL="0" indent="0">
              <a:buNone/>
            </a:pPr>
            <a:r>
              <a:rPr lang="mn-MN" sz="2000" b="1" dirty="0" smtClean="0">
                <a:latin typeface="Arial" pitchFamily="34" charset="0"/>
                <a:cs typeface="Arial" pitchFamily="34" charset="0"/>
              </a:rPr>
              <a:t>Ц. Дэмчигжав</a:t>
            </a:r>
          </a:p>
          <a:p>
            <a:pPr marL="0" indent="0">
              <a:buNone/>
            </a:pPr>
            <a:r>
              <a:rPr lang="mn-MN" sz="2000" dirty="0" smtClean="0">
                <a:latin typeface="Arial" pitchFamily="34" charset="0"/>
                <a:cs typeface="Arial" pitchFamily="34" charset="0"/>
              </a:rPr>
              <a:t>Утас</a:t>
            </a:r>
            <a:r>
              <a:rPr lang="mn-MN" sz="2000" dirty="0">
                <a:latin typeface="Arial" pitchFamily="34" charset="0"/>
                <a:cs typeface="Arial" pitchFamily="34" charset="0"/>
              </a:rPr>
              <a:t>: 95368281 </a:t>
            </a:r>
            <a:endParaRPr lang="en-US" sz="2000" dirty="0">
              <a:latin typeface="Arial" pitchFamily="34" charset="0"/>
              <a:cs typeface="Arial" pitchFamily="34" charset="0"/>
            </a:endParaRPr>
          </a:p>
          <a:p>
            <a:pPr marL="0" indent="0">
              <a:buNone/>
            </a:pPr>
            <a:endParaRPr lang="mn-MN" sz="2000" b="1" dirty="0" smtClean="0">
              <a:latin typeface="Arial" pitchFamily="34" charset="0"/>
              <a:cs typeface="Arial" pitchFamily="34" charset="0"/>
            </a:endParaRP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657600" y="1624049"/>
            <a:ext cx="1599493" cy="2000668"/>
          </a:xfrm>
          <a:prstGeom prst="ellipse">
            <a:avLst/>
          </a:prstGeom>
          <a:ln>
            <a:noFill/>
          </a:ln>
          <a:effectLst>
            <a:softEdge rad="112500"/>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042" t="1516" r="9174" b="877"/>
          <a:stretch/>
        </p:blipFill>
        <p:spPr>
          <a:xfrm>
            <a:off x="7391400" y="590532"/>
            <a:ext cx="1447800" cy="1419958"/>
          </a:xfrm>
          <a:prstGeom prst="ellipse">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520408"/>
            <a:ext cx="1534222" cy="1534222"/>
          </a:xfrm>
          <a:prstGeom prst="ellipse">
            <a:avLst/>
          </a:prstGeom>
          <a:ln>
            <a:noFill/>
          </a:ln>
          <a:effectLst>
            <a:softEdge rad="112500"/>
          </a:effec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3616" t="7488" r="12557" b="19137"/>
          <a:stretch/>
        </p:blipFill>
        <p:spPr>
          <a:xfrm>
            <a:off x="4574747" y="4571999"/>
            <a:ext cx="1768566" cy="2343592"/>
          </a:xfrm>
          <a:prstGeom prst="ellipse">
            <a:avLst/>
          </a:prstGeom>
          <a:ln>
            <a:noFill/>
          </a:ln>
          <a:effectLst>
            <a:softEdge rad="112500"/>
          </a:effectLst>
        </p:spPr>
      </p:pic>
      <p:sp>
        <p:nvSpPr>
          <p:cNvPr id="4" name="Rectangle 3"/>
          <p:cNvSpPr/>
          <p:nvPr/>
        </p:nvSpPr>
        <p:spPr>
          <a:xfrm>
            <a:off x="6343313" y="5402222"/>
            <a:ext cx="2096174" cy="1015663"/>
          </a:xfrm>
          <a:prstGeom prst="rect">
            <a:avLst/>
          </a:prstGeom>
        </p:spPr>
        <p:txBody>
          <a:bodyPr wrap="square">
            <a:spAutoFit/>
          </a:bodyPr>
          <a:lstStyle/>
          <a:p>
            <a:r>
              <a:rPr lang="mn-MN" sz="2000" dirty="0">
                <a:latin typeface="Arial" pitchFamily="34" charset="0"/>
                <a:cs typeface="Arial" pitchFamily="34" charset="0"/>
              </a:rPr>
              <a:t>ГИШҮҮН</a:t>
            </a:r>
            <a:endParaRPr lang="en-US" sz="2000" dirty="0">
              <a:latin typeface="Arial" pitchFamily="34" charset="0"/>
              <a:cs typeface="Arial" pitchFamily="34" charset="0"/>
            </a:endParaRPr>
          </a:p>
          <a:p>
            <a:r>
              <a:rPr lang="mn-MN" sz="2000" b="1" dirty="0">
                <a:latin typeface="Arial" pitchFamily="34" charset="0"/>
                <a:cs typeface="Arial" pitchFamily="34" charset="0"/>
              </a:rPr>
              <a:t>Г. Ганхаш</a:t>
            </a:r>
            <a:r>
              <a:rPr lang="mn-MN" sz="2000" dirty="0">
                <a:latin typeface="Arial" pitchFamily="34" charset="0"/>
                <a:cs typeface="Arial" pitchFamily="34" charset="0"/>
              </a:rPr>
              <a:t> </a:t>
            </a:r>
          </a:p>
          <a:p>
            <a:r>
              <a:rPr lang="mn-MN" sz="2000" dirty="0">
                <a:latin typeface="Arial" pitchFamily="34" charset="0"/>
                <a:cs typeface="Arial" pitchFamily="34" charset="0"/>
              </a:rPr>
              <a:t>Утас: 99354469</a:t>
            </a:r>
            <a:endParaRPr lang="mn-MN" sz="2000" b="1" dirty="0">
              <a:latin typeface="Arial" pitchFamily="34" charset="0"/>
              <a:cs typeface="Arial" pitchFamily="34" charset="0"/>
            </a:endParaRPr>
          </a:p>
        </p:txBody>
      </p:sp>
      <p:pic>
        <p:nvPicPr>
          <p:cNvPr id="11" name="Content Placeholder 9"/>
          <p:cNvPicPr>
            <a:picLocks noChangeAspect="1"/>
          </p:cNvPicPr>
          <p:nvPr/>
        </p:nvPicPr>
        <p:blipFill rotWithShape="1">
          <a:blip r:embed="rId6" cstate="print">
            <a:extLst>
              <a:ext uri="{28A0092B-C50C-407E-A947-70E740481C1C}">
                <a14:useLocalDpi xmlns:a14="http://schemas.microsoft.com/office/drawing/2010/main" val="0"/>
              </a:ext>
            </a:extLst>
          </a:blip>
          <a:srcRect l="1" t="13306" r="44610" b="48703"/>
          <a:stretch/>
        </p:blipFill>
        <p:spPr>
          <a:xfrm flipH="1">
            <a:off x="2882096" y="4571999"/>
            <a:ext cx="1624250" cy="2244895"/>
          </a:xfrm>
          <a:prstGeom prst="ellipse">
            <a:avLst/>
          </a:prstGeom>
          <a:ln>
            <a:noFill/>
          </a:ln>
          <a:effectLst>
            <a:softEdge rad="112500"/>
          </a:effectLst>
        </p:spPr>
      </p:pic>
      <p:sp>
        <p:nvSpPr>
          <p:cNvPr id="12" name="Rectangle 11"/>
          <p:cNvSpPr/>
          <p:nvPr/>
        </p:nvSpPr>
        <p:spPr>
          <a:xfrm>
            <a:off x="795947" y="5347827"/>
            <a:ext cx="2086149" cy="1015663"/>
          </a:xfrm>
          <a:prstGeom prst="rect">
            <a:avLst/>
          </a:prstGeom>
        </p:spPr>
        <p:txBody>
          <a:bodyPr wrap="none">
            <a:spAutoFit/>
          </a:bodyPr>
          <a:lstStyle/>
          <a:p>
            <a:r>
              <a:rPr lang="mn-MN" sz="2000" dirty="0" smtClean="0">
                <a:latin typeface="Arial" pitchFamily="34" charset="0"/>
                <a:cs typeface="Arial" pitchFamily="34" charset="0"/>
              </a:rPr>
              <a:t>ГИШҮҮН</a:t>
            </a:r>
          </a:p>
          <a:p>
            <a:r>
              <a:rPr lang="mn-MN" sz="2000" b="1" dirty="0" smtClean="0">
                <a:latin typeface="Arial" pitchFamily="34" charset="0"/>
                <a:cs typeface="Arial" pitchFamily="34" charset="0"/>
              </a:rPr>
              <a:t>Л. Чимэдмаа</a:t>
            </a:r>
          </a:p>
          <a:p>
            <a:r>
              <a:rPr lang="mn-MN" sz="2000" dirty="0" smtClean="0">
                <a:latin typeface="Arial" pitchFamily="34" charset="0"/>
                <a:cs typeface="Arial" pitchFamily="34" charset="0"/>
              </a:rPr>
              <a:t>Утас</a:t>
            </a:r>
            <a:r>
              <a:rPr lang="mn-MN" sz="2000" dirty="0">
                <a:latin typeface="Arial" pitchFamily="34" charset="0"/>
                <a:cs typeface="Arial" pitchFamily="34" charset="0"/>
              </a:rPr>
              <a:t>: 99367607 </a:t>
            </a:r>
            <a:endParaRPr lang="en-US" sz="2000" dirty="0">
              <a:latin typeface="Arial" pitchFamily="34" charset="0"/>
              <a:cs typeface="Arial" pitchFamily="34" charset="0"/>
            </a:endParaRPr>
          </a:p>
        </p:txBody>
      </p:sp>
      <p:sp>
        <p:nvSpPr>
          <p:cNvPr id="13" name="Rectangle 12"/>
          <p:cNvSpPr/>
          <p:nvPr/>
        </p:nvSpPr>
        <p:spPr>
          <a:xfrm>
            <a:off x="7020105" y="3437155"/>
            <a:ext cx="2015616" cy="1015663"/>
          </a:xfrm>
          <a:prstGeom prst="rect">
            <a:avLst/>
          </a:prstGeom>
        </p:spPr>
        <p:txBody>
          <a:bodyPr wrap="none">
            <a:spAutoFit/>
          </a:bodyPr>
          <a:lstStyle/>
          <a:p>
            <a:r>
              <a:rPr lang="mn-MN" sz="2000" dirty="0" smtClean="0">
                <a:latin typeface="Arial" pitchFamily="34" charset="0"/>
                <a:cs typeface="Arial" pitchFamily="34" charset="0"/>
              </a:rPr>
              <a:t>ГИШҮҮН</a:t>
            </a:r>
          </a:p>
          <a:p>
            <a:r>
              <a:rPr lang="mn-MN" sz="2000" b="1" dirty="0" smtClean="0">
                <a:latin typeface="Arial" pitchFamily="34" charset="0"/>
                <a:cs typeface="Arial" pitchFamily="34" charset="0"/>
              </a:rPr>
              <a:t>Ц. Энхтөр</a:t>
            </a:r>
          </a:p>
          <a:p>
            <a:r>
              <a:rPr lang="mn-MN" sz="2000" dirty="0" smtClean="0">
                <a:latin typeface="Arial" pitchFamily="34" charset="0"/>
                <a:cs typeface="Arial" pitchFamily="34" charset="0"/>
              </a:rPr>
              <a:t>Утас</a:t>
            </a:r>
            <a:r>
              <a:rPr lang="mn-MN" sz="2000" dirty="0">
                <a:latin typeface="Arial" pitchFamily="34" charset="0"/>
                <a:cs typeface="Arial" pitchFamily="34" charset="0"/>
              </a:rPr>
              <a:t>: 99352305</a:t>
            </a:r>
            <a:endParaRPr lang="en-US" sz="2000" dirty="0">
              <a:latin typeface="Arial" pitchFamily="34" charset="0"/>
              <a:cs typeface="Arial" pitchFamily="34" charset="0"/>
            </a:endParaRPr>
          </a:p>
        </p:txBody>
      </p:sp>
      <p:pic>
        <p:nvPicPr>
          <p:cNvPr id="14" name="Content Placeholder 9"/>
          <p:cNvPicPr>
            <a:picLocks noChangeAspect="1"/>
          </p:cNvPicPr>
          <p:nvPr/>
        </p:nvPicPr>
        <p:blipFill rotWithShape="1">
          <a:blip r:embed="rId7" cstate="print">
            <a:extLst>
              <a:ext uri="{28A0092B-C50C-407E-A947-70E740481C1C}">
                <a14:useLocalDpi xmlns:a14="http://schemas.microsoft.com/office/drawing/2010/main" val="0"/>
              </a:ext>
            </a:extLst>
          </a:blip>
          <a:srcRect l="18275" t="27429" b="25141"/>
          <a:stretch/>
        </p:blipFill>
        <p:spPr>
          <a:xfrm flipH="1">
            <a:off x="2067680" y="2745066"/>
            <a:ext cx="1694906" cy="2131734"/>
          </a:xfrm>
          <a:prstGeom prst="ellipse">
            <a:avLst/>
          </a:prstGeom>
          <a:ln>
            <a:noFill/>
          </a:ln>
          <a:effectLst>
            <a:softEdge rad="112500"/>
          </a:effectLst>
        </p:spPr>
      </p:pic>
      <p:pic>
        <p:nvPicPr>
          <p:cNvPr id="15" name="Content Placeholder 11"/>
          <p:cNvPicPr>
            <a:picLocks noChangeAspect="1"/>
          </p:cNvPicPr>
          <p:nvPr/>
        </p:nvPicPr>
        <p:blipFill rotWithShape="1">
          <a:blip r:embed="rId8" cstate="print">
            <a:extLst>
              <a:ext uri="{28A0092B-C50C-407E-A947-70E740481C1C}">
                <a14:useLocalDpi xmlns:a14="http://schemas.microsoft.com/office/drawing/2010/main" val="0"/>
              </a:ext>
            </a:extLst>
          </a:blip>
          <a:srcRect l="5262" t="52229" r="41196" b="19320"/>
          <a:stretch/>
        </p:blipFill>
        <p:spPr>
          <a:xfrm flipH="1">
            <a:off x="5257092" y="2929857"/>
            <a:ext cx="1763013" cy="2030261"/>
          </a:xfrm>
          <a:prstGeom prst="ellipse">
            <a:avLst/>
          </a:prstGeom>
          <a:ln>
            <a:noFill/>
          </a:ln>
          <a:effectLst>
            <a:softEdge rad="112500"/>
          </a:effectLst>
        </p:spPr>
      </p:pic>
      <p:sp>
        <p:nvSpPr>
          <p:cNvPr id="16" name="Rectangle 15"/>
          <p:cNvSpPr/>
          <p:nvPr/>
        </p:nvSpPr>
        <p:spPr>
          <a:xfrm>
            <a:off x="28836" y="3437154"/>
            <a:ext cx="2086149" cy="1015663"/>
          </a:xfrm>
          <a:prstGeom prst="rect">
            <a:avLst/>
          </a:prstGeom>
        </p:spPr>
        <p:txBody>
          <a:bodyPr wrap="none">
            <a:spAutoFit/>
          </a:bodyPr>
          <a:lstStyle/>
          <a:p>
            <a:r>
              <a:rPr lang="mn-MN" sz="2000" dirty="0" smtClean="0">
                <a:latin typeface="Arial" pitchFamily="34" charset="0"/>
                <a:cs typeface="Arial" pitchFamily="34" charset="0"/>
              </a:rPr>
              <a:t>ГИШҮҮН</a:t>
            </a:r>
          </a:p>
          <a:p>
            <a:r>
              <a:rPr lang="mn-MN" sz="2000" b="1" dirty="0" smtClean="0">
                <a:latin typeface="Arial" pitchFamily="34" charset="0"/>
                <a:cs typeface="Arial" pitchFamily="34" charset="0"/>
              </a:rPr>
              <a:t>С. Амаржаргал</a:t>
            </a:r>
          </a:p>
          <a:p>
            <a:r>
              <a:rPr lang="mn-MN" sz="2000" dirty="0" smtClean="0">
                <a:latin typeface="Arial" pitchFamily="34" charset="0"/>
                <a:cs typeface="Arial" pitchFamily="34" charset="0"/>
              </a:rPr>
              <a:t>Утас</a:t>
            </a:r>
            <a:r>
              <a:rPr lang="mn-MN" sz="2000" dirty="0">
                <a:latin typeface="Arial" pitchFamily="34" charset="0"/>
                <a:cs typeface="Arial" pitchFamily="34" charset="0"/>
              </a:rPr>
              <a:t>: 99023601 </a:t>
            </a:r>
            <a:endParaRPr lang="en-US" sz="2000" dirty="0">
              <a:latin typeface="Arial" pitchFamily="34" charset="0"/>
              <a:cs typeface="Arial" pitchFamily="34" charset="0"/>
            </a:endParaRPr>
          </a:p>
        </p:txBody>
      </p:sp>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l="9042" t="1516" r="9174" b="877"/>
          <a:stretch/>
        </p:blipFill>
        <p:spPr>
          <a:xfrm>
            <a:off x="3762584" y="3389473"/>
            <a:ext cx="1601443" cy="1570646"/>
          </a:xfrm>
          <a:prstGeom prst="ellipse">
            <a:avLst/>
          </a:prstGeom>
          <a:ln>
            <a:noFill/>
          </a:ln>
          <a:effectLst>
            <a:softEdge rad="112500"/>
          </a:effectLst>
        </p:spPr>
      </p:pic>
    </p:spTree>
    <p:extLst>
      <p:ext uri="{BB962C8B-B14F-4D97-AF65-F5344CB8AC3E}">
        <p14:creationId xmlns:p14="http://schemas.microsoft.com/office/powerpoint/2010/main" val="25307352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a:bodyPr>
          <a:lstStyle/>
          <a:p>
            <a:pPr algn="ctr"/>
            <a:endParaRPr lang="en-US" sz="2400" dirty="0">
              <a:latin typeface="Times New Roman" pitchFamily="18" charset="0"/>
              <a:cs typeface="Times New Roman" pitchFamily="18" charset="0"/>
            </a:endParaRPr>
          </a:p>
        </p:txBody>
      </p:sp>
      <p:pic>
        <p:nvPicPr>
          <p:cNvPr id="1026" name="Picture 2" descr="C:\Users\Deme\Desktop\ᠨᠵᠦᠲᠶᠨᠨᠵᠵᠭ\159A17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85800"/>
            <a:ext cx="8229600" cy="59846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1536700"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042" t="1516" r="9174" b="877"/>
          <a:stretch/>
        </p:blipFill>
        <p:spPr>
          <a:xfrm>
            <a:off x="7455291" y="228600"/>
            <a:ext cx="1447800" cy="1419958"/>
          </a:xfrm>
          <a:prstGeom prst="ellipse">
            <a:avLst/>
          </a:prstGeom>
          <a:ln>
            <a:noFill/>
          </a:ln>
          <a:effectLst>
            <a:softEdge rad="112500"/>
          </a:effectLst>
        </p:spPr>
      </p:pic>
    </p:spTree>
    <p:extLst>
      <p:ext uri="{BB962C8B-B14F-4D97-AF65-F5344CB8AC3E}">
        <p14:creationId xmlns:p14="http://schemas.microsoft.com/office/powerpoint/2010/main" val="667359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483148"/>
            <a:ext cx="5791200" cy="715962"/>
          </a:xfrm>
        </p:spPr>
        <p:txBody>
          <a:bodyPr>
            <a:noAutofit/>
          </a:bodyPr>
          <a:lstStyle/>
          <a:p>
            <a:pPr algn="ctr"/>
            <a:r>
              <a:rPr lang="mn-MN" sz="3200" b="1" dirty="0" smtClean="0">
                <a:effectLst/>
                <a:latin typeface="Arial" pitchFamily="34" charset="0"/>
                <a:ea typeface="Calibri"/>
                <a:cs typeface="Arial" pitchFamily="34" charset="0"/>
              </a:rPr>
              <a:t>Удирдлага, зохион байгуулалтын ажлын хүрээнд</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609600" y="2286000"/>
            <a:ext cx="8229600" cy="4038600"/>
          </a:xfrm>
        </p:spPr>
        <p:txBody>
          <a:bodyPr>
            <a:normAutofit/>
          </a:bodyPr>
          <a:lstStyle/>
          <a:p>
            <a:pPr marL="0" indent="0" algn="just">
              <a:buNone/>
            </a:pPr>
            <a:r>
              <a:rPr lang="mn-MN" sz="2000" dirty="0" smtClean="0">
                <a:latin typeface="Times New Roman" pitchFamily="18" charset="0"/>
                <a:ea typeface="Calibri"/>
                <a:cs typeface="Times New Roman" pitchFamily="18" charset="0"/>
              </a:rPr>
              <a:t>2024 онд </a:t>
            </a:r>
            <a:r>
              <a:rPr lang="mn-MN" sz="2000" dirty="0" smtClean="0">
                <a:effectLst/>
                <a:latin typeface="Times New Roman" pitchFamily="18" charset="0"/>
                <a:ea typeface="Calibri"/>
                <a:cs typeface="Times New Roman" pitchFamily="18" charset="0"/>
              </a:rPr>
              <a:t>ээлжит 12</a:t>
            </a:r>
            <a:r>
              <a:rPr lang="en-US" sz="2000" dirty="0" smtClean="0">
                <a:effectLst/>
                <a:latin typeface="Times New Roman" pitchFamily="18" charset="0"/>
                <a:ea typeface="Calibri"/>
                <a:cs typeface="Times New Roman" pitchFamily="18" charset="0"/>
              </a:rPr>
              <a:t> </a:t>
            </a:r>
            <a:r>
              <a:rPr lang="mn-MN" sz="2000" dirty="0" smtClean="0">
                <a:effectLst/>
                <a:latin typeface="Times New Roman" pitchFamily="18" charset="0"/>
                <a:ea typeface="Calibri"/>
                <a:cs typeface="Times New Roman" pitchFamily="18" charset="0"/>
              </a:rPr>
              <a:t>ээлжит  бус </a:t>
            </a:r>
            <a:r>
              <a:rPr lang="mn-MN" sz="2000" dirty="0" smtClean="0">
                <a:latin typeface="Times New Roman" pitchFamily="18" charset="0"/>
                <a:ea typeface="Calibri"/>
                <a:cs typeface="Times New Roman" pitchFamily="18" charset="0"/>
              </a:rPr>
              <a:t>18</a:t>
            </a:r>
            <a:r>
              <a:rPr lang="mn-MN" sz="2000" dirty="0" smtClean="0">
                <a:effectLst/>
                <a:latin typeface="Times New Roman" pitchFamily="18" charset="0"/>
                <a:ea typeface="Calibri"/>
                <a:cs typeface="Times New Roman" pitchFamily="18" charset="0"/>
              </a:rPr>
              <a:t> хурал зохион байгуулав. Хурлаар  ЦГ-ын 2023 оны ажлын тайлантай холбогдуулан урьдчилан сэргийлэх ажил хариуцсан мэргэжилтэн цагдаагийн Д/х Л.Содбилэгийн мэдээлэл, гишүүдын ажил үүргийн хуваарьт нэмэлт оруулах, нөхөн </a:t>
            </a:r>
            <a:r>
              <a:rPr lang="mn-MN" sz="2000" dirty="0" smtClean="0">
                <a:effectLst/>
                <a:latin typeface="Times New Roman" pitchFamily="18" charset="0"/>
                <a:ea typeface="Calibri"/>
                <a:cs typeface="Times New Roman" pitchFamily="18" charset="0"/>
              </a:rPr>
              <a:t>со</a:t>
            </a:r>
            <a:r>
              <a:rPr lang="mn-MN" sz="2000" dirty="0" smtClean="0">
                <a:latin typeface="Times New Roman" pitchFamily="18" charset="0"/>
                <a:ea typeface="Calibri"/>
                <a:cs typeface="Times New Roman" pitchFamily="18" charset="0"/>
              </a:rPr>
              <a:t>нгон шалгаруулалт</a:t>
            </a:r>
            <a:r>
              <a:rPr lang="mn-MN" sz="2000" dirty="0" smtClean="0">
                <a:effectLst/>
                <a:latin typeface="Times New Roman" pitchFamily="18" charset="0"/>
                <a:ea typeface="Calibri"/>
                <a:cs typeface="Times New Roman" pitchFamily="18" charset="0"/>
              </a:rPr>
              <a:t> </a:t>
            </a:r>
            <a:r>
              <a:rPr lang="mn-MN" sz="2000" dirty="0" smtClean="0">
                <a:effectLst/>
                <a:latin typeface="Times New Roman" pitchFamily="18" charset="0"/>
                <a:ea typeface="Calibri"/>
                <a:cs typeface="Times New Roman" pitchFamily="18" charset="0"/>
              </a:rPr>
              <a:t>, Оны шилдэг цагдаагийн хэсгийн байцаагч шалгаруулах удирдамжийн төсөл, Иргэний зөвлөлүүдийн бүсийн зөвлөлгөөн зохион байгуулах ажлын  төлөвлөгөө</a:t>
            </a:r>
            <a:r>
              <a:rPr lang="en-US" sz="2000" dirty="0" smtClean="0">
                <a:effectLst/>
                <a:latin typeface="Times New Roman" pitchFamily="18" charset="0"/>
                <a:ea typeface="Calibri"/>
                <a:cs typeface="Times New Roman" pitchFamily="18" charset="0"/>
              </a:rPr>
              <a:t>,</a:t>
            </a:r>
            <a:r>
              <a:rPr lang="mn-MN" sz="2000" dirty="0" smtClean="0">
                <a:effectLst/>
                <a:latin typeface="Times New Roman" pitchFamily="18" charset="0"/>
                <a:ea typeface="Calibri"/>
                <a:cs typeface="Times New Roman" pitchFamily="18" charset="0"/>
              </a:rPr>
              <a:t> </a:t>
            </a:r>
            <a:r>
              <a:rPr lang="en-US" sz="2000" dirty="0" err="1" smtClean="0">
                <a:effectLst/>
                <a:latin typeface="Times New Roman" pitchFamily="18" charset="0"/>
                <a:ea typeface="Calibri"/>
                <a:cs typeface="Times New Roman" pitchFamily="18" charset="0"/>
              </a:rPr>
              <a:t>хөтөлбөр</a:t>
            </a:r>
            <a:r>
              <a:rPr lang="mn-MN" sz="2000" dirty="0" smtClean="0">
                <a:effectLst/>
                <a:latin typeface="Times New Roman" pitchFamily="18" charset="0"/>
                <a:ea typeface="Calibri"/>
                <a:cs typeface="Times New Roman" pitchFamily="18" charset="0"/>
              </a:rPr>
              <a:t>,</a:t>
            </a:r>
            <a:r>
              <a:rPr lang="en-US" sz="2000" dirty="0" smtClean="0">
                <a:effectLst/>
                <a:latin typeface="Times New Roman" pitchFamily="18" charset="0"/>
                <a:ea typeface="Calibri"/>
                <a:cs typeface="Times New Roman" pitchFamily="18" charset="0"/>
              </a:rPr>
              <a:t> </a:t>
            </a:r>
            <a:r>
              <a:rPr lang="en-US" sz="2000" dirty="0" err="1" smtClean="0">
                <a:effectLst/>
                <a:latin typeface="Times New Roman" pitchFamily="18" charset="0"/>
                <a:ea typeface="Calibri"/>
                <a:cs typeface="Times New Roman" pitchFamily="18" charset="0"/>
              </a:rPr>
              <a:t>төсвийн</a:t>
            </a:r>
            <a:r>
              <a:rPr lang="mn-MN" sz="2000" dirty="0" smtClean="0">
                <a:effectLst/>
                <a:latin typeface="Times New Roman" pitchFamily="18" charset="0"/>
                <a:ea typeface="Calibri"/>
                <a:cs typeface="Times New Roman" pitchFamily="18" charset="0"/>
              </a:rPr>
              <a:t> </a:t>
            </a:r>
            <a:r>
              <a:rPr lang="mn-MN" sz="2000" dirty="0" smtClean="0">
                <a:effectLst/>
                <a:latin typeface="Times New Roman" pitchFamily="18" charset="0"/>
                <a:ea typeface="Calibri"/>
                <a:cs typeface="Times New Roman" pitchFamily="18" charset="0"/>
              </a:rPr>
              <a:t>төсөл, биелэлт </a:t>
            </a:r>
            <a:r>
              <a:rPr lang="mn-MN" sz="2000" dirty="0" smtClean="0">
                <a:effectLst/>
                <a:latin typeface="Times New Roman" pitchFamily="18" charset="0"/>
                <a:ea typeface="Calibri"/>
                <a:cs typeface="Times New Roman" pitchFamily="18" charset="0"/>
              </a:rPr>
              <a:t>,цагдаагийн газарт иргэд ААН байгууллагаас гаргасан өргөдөл гомдлын шийдвэрлэлтэнд дүн шинжилгээ хийсэн мэдээлэл, цагдаагийн албан хаагчдын сургалтын төлөвлөгөөний хэрэгжилт </a:t>
            </a:r>
            <a:r>
              <a:rPr lang="mn-MN" sz="2000" dirty="0" smtClean="0">
                <a:latin typeface="Times New Roman" pitchFamily="18" charset="0"/>
                <a:ea typeface="Calibri"/>
                <a:cs typeface="Times New Roman" pitchFamily="18" charset="0"/>
              </a:rPr>
              <a:t>болон </a:t>
            </a:r>
            <a:r>
              <a:rPr lang="mn-MN" sz="2000" dirty="0" smtClean="0">
                <a:latin typeface="Times New Roman" pitchFamily="18" charset="0"/>
                <a:ea typeface="Calibri"/>
                <a:cs typeface="Times New Roman" pitchFamily="18" charset="0"/>
              </a:rPr>
              <a:t>цаг үеийн бусад</a:t>
            </a:r>
            <a:r>
              <a:rPr lang="mn-MN" sz="2000" dirty="0" smtClean="0">
                <a:effectLst/>
                <a:latin typeface="Times New Roman" pitchFamily="18" charset="0"/>
                <a:ea typeface="Calibri"/>
                <a:cs typeface="Times New Roman" pitchFamily="18" charset="0"/>
              </a:rPr>
              <a:t>  </a:t>
            </a:r>
            <a:r>
              <a:rPr lang="mn-MN" sz="2000" dirty="0" smtClean="0">
                <a:effectLst/>
                <a:latin typeface="Times New Roman" pitchFamily="18" charset="0"/>
                <a:ea typeface="Calibri"/>
                <a:cs typeface="Times New Roman" pitchFamily="18" charset="0"/>
              </a:rPr>
              <a:t>асуудлуудыг хэлэлцүүлэн шийдвэрлэж ажилласан байна</a:t>
            </a:r>
            <a:r>
              <a:rPr lang="en-US" sz="2000" dirty="0" smtClean="0">
                <a:effectLst/>
                <a:latin typeface="Arial" pitchFamily="34" charset="0"/>
                <a:ea typeface="Calibri"/>
                <a:cs typeface="Arial" pitchFamily="34" charset="0"/>
              </a:rPr>
              <a:t>.</a:t>
            </a:r>
            <a:endParaRPr lang="en-US" sz="2000" dirty="0">
              <a:latin typeface="Arial"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520408"/>
            <a:ext cx="1534222" cy="1534222"/>
          </a:xfrm>
          <a:prstGeom prst="ellipse">
            <a:avLst/>
          </a:prstGeom>
          <a:ln>
            <a:noFill/>
          </a:ln>
          <a:effectLst>
            <a:softEdge rad="112500"/>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042" t="1516" r="9174" b="877"/>
          <a:stretch/>
        </p:blipFill>
        <p:spPr>
          <a:xfrm>
            <a:off x="7543800" y="457200"/>
            <a:ext cx="1447800" cy="1419958"/>
          </a:xfrm>
          <a:prstGeom prst="ellipse">
            <a:avLst/>
          </a:prstGeom>
          <a:ln>
            <a:noFill/>
          </a:ln>
          <a:effectLst>
            <a:softEdge rad="112500"/>
          </a:effectLst>
        </p:spPr>
      </p:pic>
    </p:spTree>
    <p:extLst>
      <p:ext uri="{BB962C8B-B14F-4D97-AF65-F5344CB8AC3E}">
        <p14:creationId xmlns:p14="http://schemas.microsoft.com/office/powerpoint/2010/main" val="22795949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752600"/>
            <a:ext cx="5486400" cy="563562"/>
          </a:xfrm>
        </p:spPr>
        <p:txBody>
          <a:bodyPr>
            <a:noAutofit/>
          </a:bodyPr>
          <a:lstStyle/>
          <a:p>
            <a:pPr algn="ctr"/>
            <a:r>
              <a:rPr lang="mn-MN" sz="3200" b="1" dirty="0">
                <a:solidFill>
                  <a:prstClr val="black"/>
                </a:solidFill>
                <a:latin typeface="Arial" pitchFamily="34" charset="0"/>
                <a:ea typeface="Calibri"/>
                <a:cs typeface="Arial" pitchFamily="34" charset="0"/>
              </a:rPr>
              <a:t>Удирдлага, зохион байгуулалтын ажлын хүрээнд</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457200" y="2362200"/>
            <a:ext cx="8229600" cy="3916363"/>
          </a:xfrm>
        </p:spPr>
        <p:txBody>
          <a:bodyPr/>
          <a:lstStyle/>
          <a:p>
            <a:pPr marL="0" indent="0">
              <a:buNone/>
            </a:pPr>
            <a:r>
              <a:rPr lang="en-US" sz="2000" dirty="0" smtClean="0">
                <a:solidFill>
                  <a:prstClr val="black"/>
                </a:solidFill>
                <a:latin typeface="Times New Roman"/>
                <a:ea typeface="Calibri"/>
                <a:cs typeface="+mj-cs"/>
              </a:rPr>
              <a:t> </a:t>
            </a:r>
            <a:r>
              <a:rPr lang="mn-MN" sz="2000" dirty="0" smtClean="0">
                <a:solidFill>
                  <a:prstClr val="black"/>
                </a:solidFill>
                <a:latin typeface="Times New Roman" pitchFamily="18" charset="0"/>
                <a:ea typeface="Calibri"/>
                <a:cs typeface="Times New Roman" pitchFamily="18" charset="0"/>
              </a:rPr>
              <a:t>Хурлаас гарсан шийдвэрүүдийг болон Бүсийн зөвөлгөөнөөс гарсан санал хүсэлтийг  Цагдаагийн Ерөнхий газарт болон аймаг сумын ИТХ, </a:t>
            </a:r>
            <a:r>
              <a:rPr lang="mn-MN" sz="2000" dirty="0" smtClean="0">
                <a:solidFill>
                  <a:prstClr val="black"/>
                </a:solidFill>
                <a:latin typeface="Times New Roman" pitchFamily="18" charset="0"/>
                <a:ea typeface="Calibri"/>
                <a:cs typeface="Times New Roman" pitchFamily="18" charset="0"/>
              </a:rPr>
              <a:t>ЗДТГ, Төрийн болон ТББ –д  </a:t>
            </a:r>
            <a:r>
              <a:rPr lang="mn-MN" sz="2000" dirty="0" smtClean="0">
                <a:solidFill>
                  <a:prstClr val="black"/>
                </a:solidFill>
                <a:latin typeface="Times New Roman" pitchFamily="18" charset="0"/>
                <a:ea typeface="Calibri"/>
                <a:cs typeface="Times New Roman" pitchFamily="18" charset="0"/>
              </a:rPr>
              <a:t>нийт 11 албан бичгийг хүргүүлж ажлаа тухай бүр нь ИТХ-ын </a:t>
            </a:r>
            <a:r>
              <a:rPr lang="mn-MN" sz="2000" dirty="0">
                <a:solidFill>
                  <a:prstClr val="black"/>
                </a:solidFill>
                <a:latin typeface="Times New Roman" pitchFamily="18" charset="0"/>
                <a:ea typeface="Calibri"/>
                <a:cs typeface="Times New Roman" pitchFamily="18" charset="0"/>
              </a:rPr>
              <a:t>дарга,ажлын албаны дарга болон хариуцсан хэлтсийн дарга, </a:t>
            </a:r>
            <a:r>
              <a:rPr lang="mn-MN" sz="2000" dirty="0" smtClean="0">
                <a:solidFill>
                  <a:prstClr val="black"/>
                </a:solidFill>
                <a:latin typeface="Times New Roman" pitchFamily="18" charset="0"/>
                <a:ea typeface="Calibri"/>
                <a:cs typeface="Times New Roman" pitchFamily="18" charset="0"/>
              </a:rPr>
              <a:t>мэргэжилтэнд танилцуулан ажиллаж байна</a:t>
            </a:r>
          </a:p>
          <a:p>
            <a:pPr marL="0" indent="0">
              <a:buNone/>
            </a:pPr>
            <a:r>
              <a:rPr lang="en-US" sz="2000" dirty="0">
                <a:solidFill>
                  <a:prstClr val="black"/>
                </a:solidFill>
                <a:latin typeface="Times New Roman" pitchFamily="18" charset="0"/>
                <a:ea typeface="+mj-ea"/>
                <a:cs typeface="Times New Roman" pitchFamily="18" charset="0"/>
              </a:rPr>
              <a:t/>
            </a:r>
            <a:br>
              <a:rPr lang="en-US" sz="2000" dirty="0">
                <a:solidFill>
                  <a:prstClr val="black"/>
                </a:solidFill>
                <a:latin typeface="Times New Roman" pitchFamily="18" charset="0"/>
                <a:ea typeface="+mj-ea"/>
                <a:cs typeface="Times New Roman" pitchFamily="18" charset="0"/>
              </a:rPr>
            </a:br>
            <a:endParaRPr lang="en-US" dirty="0">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060"/>
          <a:stretch/>
        </p:blipFill>
        <p:spPr bwMode="auto">
          <a:xfrm>
            <a:off x="990600" y="3962400"/>
            <a:ext cx="3279775" cy="2438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D:\Ajil\izz\2024 оны баримтууд\ИЗ 2024 зураг\378096644_277860018367182_3616683365202703957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4678" y="3962400"/>
            <a:ext cx="3429000" cy="2438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9042" t="1516" r="9174" b="877"/>
          <a:stretch/>
        </p:blipFill>
        <p:spPr>
          <a:xfrm>
            <a:off x="7391400" y="590532"/>
            <a:ext cx="1447800" cy="1419958"/>
          </a:xfrm>
          <a:prstGeom prst="ellipse">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194" y="597966"/>
            <a:ext cx="1534222" cy="1534222"/>
          </a:xfrm>
          <a:prstGeom prst="ellipse">
            <a:avLst/>
          </a:prstGeom>
          <a:ln>
            <a:noFill/>
          </a:ln>
          <a:effectLst>
            <a:softEdge rad="112500"/>
          </a:effectLst>
        </p:spPr>
      </p:pic>
    </p:spTree>
    <p:extLst>
      <p:ext uri="{BB962C8B-B14F-4D97-AF65-F5344CB8AC3E}">
        <p14:creationId xmlns:p14="http://schemas.microsoft.com/office/powerpoint/2010/main" val="1255619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022" y="1066800"/>
            <a:ext cx="5715000" cy="792162"/>
          </a:xfrm>
        </p:spPr>
        <p:txBody>
          <a:bodyPr>
            <a:normAutofit fontScale="90000"/>
          </a:bodyPr>
          <a:lstStyle/>
          <a:p>
            <a:pPr algn="ctr"/>
            <a:r>
              <a:rPr lang="mn-MN" sz="2400" b="1" dirty="0" smtClean="0">
                <a:solidFill>
                  <a:prstClr val="black"/>
                </a:solidFill>
                <a:latin typeface="Arial" pitchFamily="34" charset="0"/>
                <a:ea typeface="Calibri"/>
                <a:cs typeface="Arial" pitchFamily="34" charset="0"/>
              </a:rPr>
              <a:t>ЦАГДААГИЙН ГАЗРЫН ҮЙЛ АЖИЛЛАГААНД ИРГЭД,ОЛОН НИЙТИЙН ХЯНАЛТ ТАВИХ ХҮРЭЭНД</a:t>
            </a:r>
            <a:endParaRPr lang="en-US" sz="2400" dirty="0">
              <a:latin typeface="Arial" pitchFamily="34" charset="0"/>
              <a:cs typeface="Arial" pitchFamily="34" charset="0"/>
            </a:endParaRPr>
          </a:p>
        </p:txBody>
      </p:sp>
      <p:sp>
        <p:nvSpPr>
          <p:cNvPr id="3" name="Content Placeholder 2"/>
          <p:cNvSpPr>
            <a:spLocks noGrp="1"/>
          </p:cNvSpPr>
          <p:nvPr>
            <p:ph idx="1"/>
          </p:nvPr>
        </p:nvSpPr>
        <p:spPr>
          <a:xfrm>
            <a:off x="457200" y="2045337"/>
            <a:ext cx="8229600" cy="4648200"/>
          </a:xfrm>
        </p:spPr>
        <p:txBody>
          <a:bodyPr>
            <a:normAutofit lnSpcReduction="10000"/>
          </a:bodyPr>
          <a:lstStyle/>
          <a:p>
            <a:r>
              <a:rPr lang="mn-MN" sz="2000" dirty="0" smtClean="0">
                <a:latin typeface="Times New Roman" pitchFamily="18" charset="0"/>
                <a:cs typeface="Times New Roman" pitchFamily="18" charset="0"/>
              </a:rPr>
              <a:t>Цагдаагийн байгууллагын тусгай үйл ажиллагаанаас бусад тайлан мэдээ  зөвлөн туслах хяналт тавих чиглэлээр ажиллаж улирал тутам мэдээ мэдээллийг авч хамтран ажиллаж байна</a:t>
            </a:r>
          </a:p>
          <a:p>
            <a:r>
              <a:rPr lang="mn-MN" sz="2000" dirty="0">
                <a:latin typeface="Times New Roman" pitchFamily="18" charset="0"/>
                <a:cs typeface="Times New Roman" pitchFamily="18" charset="0"/>
              </a:rPr>
              <a:t> </a:t>
            </a:r>
            <a:r>
              <a:rPr lang="mn-MN" sz="2000" dirty="0" smtClean="0">
                <a:latin typeface="Times New Roman" pitchFamily="18" charset="0"/>
                <a:cs typeface="Times New Roman" pitchFamily="18" charset="0"/>
              </a:rPr>
              <a:t>Иргэдээс цагдаагийн албан хаагчидтай холбоотой санал гомдол хүлээн авах зорилгоор цагдаагийн байранд санал хүсэлтийн хайрцаг байршуулж 10 иргэнээс ирсэн саналыг удирдлагуудад танилцуулж шийдвэрлэн тухайн иргэнд мэдээлээллийг өгсөн/ ОН –ийн цагдаагийн цалин хөлс, хувцас  хэсгийн байцаагчийн ажил үүрэг цагдаагийн албан харилцаа ёс зүй г.м/</a:t>
            </a:r>
          </a:p>
          <a:p>
            <a:r>
              <a:rPr lang="mn-MN" sz="2000" dirty="0" smtClean="0">
                <a:latin typeface="Times New Roman" pitchFamily="18" charset="0"/>
                <a:cs typeface="Times New Roman" pitchFamily="18" charset="0"/>
              </a:rPr>
              <a:t>Энэ онд 1 албан хаагч ёс зүйн зөрчил гаргаснаас албанаас чөлөөлөгдөж 8 албан хаагч ажлын хариуцлага алдаж  арга хэмжээ тооцож ажилласан байна</a:t>
            </a:r>
          </a:p>
          <a:p>
            <a:r>
              <a:rPr lang="mn-MN" sz="2000" dirty="0" smtClean="0">
                <a:latin typeface="Times New Roman" pitchFamily="18" charset="0"/>
                <a:cs typeface="Times New Roman" pitchFamily="18" charset="0"/>
              </a:rPr>
              <a:t>Аймгийн хэмжээнд 2025 оны 1 сарын байдлаар </a:t>
            </a:r>
            <a:r>
              <a:rPr lang="ru-RU" sz="2000" b="0" i="0" dirty="0" smtClean="0">
                <a:solidFill>
                  <a:srgbClr val="080809"/>
                </a:solidFill>
                <a:effectLst/>
                <a:latin typeface="Times New Roman" pitchFamily="18" charset="0"/>
                <a:cs typeface="Times New Roman" pitchFamily="18" charset="0"/>
              </a:rPr>
              <a:t>Цагдаагийн орон тоо 194 байхаас одоо 18</a:t>
            </a:r>
            <a:r>
              <a:rPr lang="mn-MN" sz="2000" b="0" i="0" dirty="0" smtClean="0">
                <a:solidFill>
                  <a:srgbClr val="080809"/>
                </a:solidFill>
                <a:effectLst/>
                <a:latin typeface="Times New Roman" pitchFamily="18" charset="0"/>
                <a:cs typeface="Times New Roman" pitchFamily="18" charset="0"/>
              </a:rPr>
              <a:t>3 албан хаагч ажиллаж </a:t>
            </a:r>
            <a:r>
              <a:rPr lang="ru-RU" sz="2000" b="0" i="0" dirty="0" smtClean="0">
                <a:solidFill>
                  <a:srgbClr val="080809"/>
                </a:solidFill>
                <a:effectLst/>
                <a:latin typeface="Times New Roman" pitchFamily="18" charset="0"/>
                <a:cs typeface="Times New Roman" pitchFamily="18" charset="0"/>
              </a:rPr>
              <a:t> байна</a:t>
            </a:r>
            <a:r>
              <a:rPr lang="mn-MN" sz="2000" b="0" i="0" dirty="0" smtClean="0">
                <a:solidFill>
                  <a:srgbClr val="080809"/>
                </a:solidFill>
                <a:effectLst/>
                <a:latin typeface="Times New Roman" pitchFamily="18" charset="0"/>
                <a:cs typeface="Times New Roman" pitchFamily="18" charset="0"/>
              </a:rPr>
              <a:t>. </a:t>
            </a:r>
            <a:r>
              <a:rPr lang="ru-RU" sz="2000" b="0" i="0" dirty="0" smtClean="0">
                <a:solidFill>
                  <a:srgbClr val="080809"/>
                </a:solidFill>
                <a:effectLst/>
                <a:latin typeface="Times New Roman" pitchFamily="18" charset="0"/>
                <a:cs typeface="Times New Roman" pitchFamily="18" charset="0"/>
              </a:rPr>
              <a:t> Дутуу офицер-</a:t>
            </a:r>
            <a:r>
              <a:rPr lang="mn-MN" sz="2000" b="0" i="0" dirty="0" smtClean="0">
                <a:solidFill>
                  <a:srgbClr val="080809"/>
                </a:solidFill>
                <a:effectLst/>
                <a:latin typeface="Times New Roman" pitchFamily="18" charset="0"/>
                <a:cs typeface="Times New Roman" pitchFamily="18" charset="0"/>
              </a:rPr>
              <a:t>8</a:t>
            </a:r>
            <a:r>
              <a:rPr lang="ru-RU" sz="2000" b="0" i="0" dirty="0" smtClean="0">
                <a:solidFill>
                  <a:srgbClr val="080809"/>
                </a:solidFill>
                <a:effectLst/>
                <a:latin typeface="Times New Roman" pitchFamily="18" charset="0"/>
                <a:cs typeface="Times New Roman" pitchFamily="18" charset="0"/>
              </a:rPr>
              <a:t> ахлагч-</a:t>
            </a:r>
            <a:r>
              <a:rPr lang="mn-MN" sz="2000" b="0" i="0" dirty="0" smtClean="0">
                <a:solidFill>
                  <a:srgbClr val="080809"/>
                </a:solidFill>
                <a:effectLst/>
                <a:latin typeface="Times New Roman" pitchFamily="18" charset="0"/>
                <a:cs typeface="Times New Roman" pitchFamily="18" charset="0"/>
              </a:rPr>
              <a:t>3</a:t>
            </a:r>
            <a:endParaRPr lang="en-US" sz="2000" dirty="0">
              <a:latin typeface="Times New Roman" pitchFamily="18" charset="0"/>
              <a:cs typeface="Times New Roman"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520408"/>
            <a:ext cx="1534222" cy="1534222"/>
          </a:xfrm>
          <a:prstGeom prst="ellipse">
            <a:avLst/>
          </a:prstGeom>
          <a:ln>
            <a:noFill/>
          </a:ln>
          <a:effectLst>
            <a:softEdge rad="112500"/>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042" t="1516" r="9174" b="877"/>
          <a:stretch/>
        </p:blipFill>
        <p:spPr>
          <a:xfrm>
            <a:off x="7543800" y="590532"/>
            <a:ext cx="1447800" cy="1419958"/>
          </a:xfrm>
          <a:prstGeom prst="ellipse">
            <a:avLst/>
          </a:prstGeom>
          <a:ln>
            <a:noFill/>
          </a:ln>
          <a:effectLst>
            <a:softEdge rad="112500"/>
          </a:effectLst>
        </p:spPr>
      </p:pic>
    </p:spTree>
    <p:extLst>
      <p:ext uri="{BB962C8B-B14F-4D97-AF65-F5344CB8AC3E}">
        <p14:creationId xmlns:p14="http://schemas.microsoft.com/office/powerpoint/2010/main" val="3716893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5029200" cy="1143000"/>
          </a:xfrm>
        </p:spPr>
        <p:txBody>
          <a:bodyPr>
            <a:normAutofit fontScale="90000"/>
          </a:bodyPr>
          <a:lstStyle/>
          <a:p>
            <a:pPr algn="ctr"/>
            <a:r>
              <a:rPr lang="mn-MN" sz="2400" b="1" dirty="0" smtClean="0">
                <a:solidFill>
                  <a:prstClr val="black"/>
                </a:solidFill>
                <a:latin typeface="Times New Roman" pitchFamily="18" charset="0"/>
                <a:ea typeface="Calibri"/>
                <a:cs typeface="Times New Roman" pitchFamily="18" charset="0"/>
              </a:rPr>
              <a:t>ЦАГДААГИЙН ГАЗРЫН ҮЙЛ АЖИЛЛАГААНД ИРГЭД,ОЛОН НИЙТИЙН     ХЯНАЛТ ТАВИХ ХҮРЭЭНД</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2209800"/>
            <a:ext cx="8229600" cy="3352800"/>
          </a:xfrm>
        </p:spPr>
        <p:txBody>
          <a:bodyPr>
            <a:noAutofit/>
          </a:bodyPr>
          <a:lstStyle/>
          <a:p>
            <a:pPr marL="0" indent="0" algn="just">
              <a:buNone/>
            </a:pPr>
            <a:r>
              <a:rPr lang="mn-MN" sz="2400" dirty="0" smtClean="0">
                <a:latin typeface="Times New Roman" pitchFamily="18" charset="0"/>
                <a:cs typeface="Times New Roman" pitchFamily="18" charset="0"/>
              </a:rPr>
              <a:t>2024 онд </a:t>
            </a:r>
            <a:r>
              <a:rPr lang="mn-MN" sz="2400" dirty="0" smtClean="0">
                <a:latin typeface="Times New Roman" pitchFamily="18" charset="0"/>
                <a:cs typeface="Times New Roman" pitchFamily="18" charset="0"/>
              </a:rPr>
              <a:t>Залилах /цахим/ , </a:t>
            </a:r>
            <a:r>
              <a:rPr lang="mn-MN" sz="2400" dirty="0" smtClean="0">
                <a:latin typeface="Times New Roman" pitchFamily="18" charset="0"/>
                <a:cs typeface="Times New Roman" pitchFamily="18" charset="0"/>
              </a:rPr>
              <a:t>Хүний эрүүл мэндийн халдашгүй байдал, Хөдөлгөөний аюулгүй байдлын </a:t>
            </a:r>
            <a:r>
              <a:rPr lang="mn-MN" sz="2400" dirty="0">
                <a:solidFill>
                  <a:prstClr val="black"/>
                </a:solidFill>
                <a:latin typeface="Times New Roman" pitchFamily="18" charset="0"/>
                <a:cs typeface="Times New Roman" pitchFamily="18" charset="0"/>
              </a:rPr>
              <a:t>3 төрлийн гэмт хэрэг өссөн харагдаж </a:t>
            </a:r>
            <a:r>
              <a:rPr lang="mn-MN" sz="2400" dirty="0" smtClean="0">
                <a:solidFill>
                  <a:prstClr val="black"/>
                </a:solidFill>
                <a:latin typeface="Times New Roman" pitchFamily="18" charset="0"/>
                <a:cs typeface="Times New Roman" pitchFamily="18" charset="0"/>
              </a:rPr>
              <a:t>байна Энэ нь Камерийн тоо нэмэгдэж илрүүлэлт сайжирсантай бас холбоотой.  Гэмт </a:t>
            </a:r>
            <a:r>
              <a:rPr lang="mn-MN" sz="2400" dirty="0" smtClean="0">
                <a:solidFill>
                  <a:prstClr val="black"/>
                </a:solidFill>
                <a:latin typeface="Times New Roman" pitchFamily="18" charset="0"/>
                <a:cs typeface="Times New Roman" pitchFamily="18" charset="0"/>
              </a:rPr>
              <a:t>хэргийн нөхцөл байдлыг багуудаар </a:t>
            </a:r>
            <a:r>
              <a:rPr lang="mn-MN" sz="2400" dirty="0" smtClean="0">
                <a:solidFill>
                  <a:prstClr val="black"/>
                </a:solidFill>
                <a:latin typeface="Times New Roman" pitchFamily="18" charset="0"/>
                <a:cs typeface="Times New Roman" pitchFamily="18" charset="0"/>
              </a:rPr>
              <a:t>харвал: ААН, Хүн ам  олонтой  Хүрэнбулаг, Уурхайчин, Зэст  , Оюут, Уртбулаг, Баянцагаан, Говил, Эрдэнэ зэрэг </a:t>
            </a:r>
            <a:r>
              <a:rPr lang="mn-MN" sz="2400" smtClean="0">
                <a:solidFill>
                  <a:prstClr val="black"/>
                </a:solidFill>
                <a:latin typeface="Times New Roman" pitchFamily="18" charset="0"/>
                <a:cs typeface="Times New Roman" pitchFamily="18" charset="0"/>
              </a:rPr>
              <a:t>багуудад өссөн  </a:t>
            </a:r>
            <a:r>
              <a:rPr lang="mn-MN" sz="2400" dirty="0" smtClean="0">
                <a:solidFill>
                  <a:prstClr val="black"/>
                </a:solidFill>
                <a:latin typeface="Times New Roman" pitchFamily="18" charset="0"/>
                <a:cs typeface="Times New Roman" pitchFamily="18" charset="0"/>
              </a:rPr>
              <a:t>Бүрэнбүст, Цагаанчулуут, Даваат, Баян-Овоот, Баянбулаг, Рашаант багуудад буурсан үзүүлэлт гарсан байна</a:t>
            </a:r>
            <a:endParaRPr lang="mn-MN" sz="2400" dirty="0" smtClean="0">
              <a:solidFill>
                <a:prstClr val="black"/>
              </a:solidFill>
              <a:latin typeface="Times New Roman" pitchFamily="18" charset="0"/>
              <a:cs typeface="Times New Roman" pitchFamily="18" charset="0"/>
            </a:endParaRPr>
          </a:p>
          <a:p>
            <a:pPr marL="0" indent="0">
              <a:buNone/>
            </a:pPr>
            <a:endParaRPr lang="en-US" sz="2400" dirty="0">
              <a:latin typeface="Times New Roman" pitchFamily="18" charset="0"/>
              <a:cs typeface="Times New Roman" pitchFamily="18"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042" t="1516" r="9174" b="877"/>
          <a:stretch/>
        </p:blipFill>
        <p:spPr>
          <a:xfrm>
            <a:off x="7391400" y="590532"/>
            <a:ext cx="1447800" cy="1419958"/>
          </a:xfrm>
          <a:prstGeom prst="ellipse">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520408"/>
            <a:ext cx="1534222" cy="1534222"/>
          </a:xfrm>
          <a:prstGeom prst="ellipse">
            <a:avLst/>
          </a:prstGeom>
          <a:ln>
            <a:noFill/>
          </a:ln>
          <a:effectLst>
            <a:softEdge rad="112500"/>
          </a:effectLst>
        </p:spPr>
      </p:pic>
    </p:spTree>
    <p:extLst>
      <p:ext uri="{BB962C8B-B14F-4D97-AF65-F5344CB8AC3E}">
        <p14:creationId xmlns:p14="http://schemas.microsoft.com/office/powerpoint/2010/main" val="23448464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615" y="1290811"/>
            <a:ext cx="5410200" cy="715962"/>
          </a:xfrm>
        </p:spPr>
        <p:txBody>
          <a:bodyPr>
            <a:noAutofit/>
          </a:bodyPr>
          <a:lstStyle/>
          <a:p>
            <a:pPr algn="ctr">
              <a:lnSpc>
                <a:spcPct val="115000"/>
              </a:lnSpc>
              <a:spcBef>
                <a:spcPts val="0"/>
              </a:spcBef>
              <a:spcAft>
                <a:spcPts val="1000"/>
              </a:spcAft>
            </a:pPr>
            <a:r>
              <a:rPr lang="mn-MN" sz="2000" b="1" dirty="0" smtClean="0">
                <a:effectLst/>
                <a:latin typeface="Arial" pitchFamily="34" charset="0"/>
                <a:ea typeface="Calibri"/>
                <a:cs typeface="Arial" pitchFamily="34" charset="0"/>
              </a:rPr>
              <a:t>ЦАГДААГИЙН ГАЗРЫН ҮЙЛ АЖИЛЛАГААНД ИРГЭД,ОЛОН НИЙТИЙН     ХЯНАЛТ ТАВИХ ХҮРЭЭНД</a:t>
            </a:r>
            <a:endParaRPr lang="en-US" sz="2000" dirty="0">
              <a:latin typeface="Arial" pitchFamily="34" charset="0"/>
              <a:cs typeface="Arial" pitchFamily="34" charset="0"/>
            </a:endParaRPr>
          </a:p>
        </p:txBody>
      </p:sp>
      <p:sp>
        <p:nvSpPr>
          <p:cNvPr id="3" name="Content Placeholder 2"/>
          <p:cNvSpPr>
            <a:spLocks noGrp="1"/>
          </p:cNvSpPr>
          <p:nvPr>
            <p:ph idx="1"/>
          </p:nvPr>
        </p:nvSpPr>
        <p:spPr>
          <a:xfrm>
            <a:off x="442333" y="2209801"/>
            <a:ext cx="8229600" cy="2057400"/>
          </a:xfrm>
        </p:spPr>
        <p:txBody>
          <a:bodyPr>
            <a:normAutofit fontScale="92500" lnSpcReduction="20000"/>
          </a:bodyPr>
          <a:lstStyle/>
          <a:p>
            <a:pPr marL="0" indent="0" algn="just" defTabSz="457200">
              <a:spcBef>
                <a:spcPts val="0"/>
              </a:spcBef>
              <a:buNone/>
            </a:pPr>
            <a:r>
              <a:rPr lang="mn-MN" sz="1900" dirty="0">
                <a:solidFill>
                  <a:prstClr val="black"/>
                </a:solidFill>
                <a:latin typeface="Times New Roman" pitchFamily="18" charset="0"/>
                <a:cs typeface="Times New Roman" pitchFamily="18" charset="0"/>
              </a:rPr>
              <a:t>Цагдаагийн  газрын дарга,зөвлөлийн гишүүдтэй улирал бүр уулзаж олон нийтийн цагдааг </a:t>
            </a:r>
            <a:r>
              <a:rPr lang="mn-MN" sz="1900" dirty="0" smtClean="0">
                <a:solidFill>
                  <a:prstClr val="black"/>
                </a:solidFill>
                <a:latin typeface="Times New Roman" pitchFamily="18" charset="0"/>
                <a:cs typeface="Times New Roman" pitchFamily="18" charset="0"/>
              </a:rPr>
              <a:t>сонгох болон газрын </a:t>
            </a:r>
            <a:r>
              <a:rPr lang="mn-MN" sz="1900" dirty="0">
                <a:solidFill>
                  <a:prstClr val="black"/>
                </a:solidFill>
                <a:latin typeface="Times New Roman" pitchFamily="18" charset="0"/>
                <a:cs typeface="Times New Roman" pitchFamily="18" charset="0"/>
              </a:rPr>
              <a:t>тайланд иргэний зөвлөлийн оролцоог тусгаж байх, иргэдэд  тайланг нээлттэй тавих  Их </a:t>
            </a:r>
            <a:r>
              <a:rPr lang="mn-MN" sz="1900" dirty="0" smtClean="0">
                <a:solidFill>
                  <a:prstClr val="black"/>
                </a:solidFill>
                <a:latin typeface="Times New Roman" pitchFamily="18" charset="0"/>
                <a:cs typeface="Times New Roman" pitchFamily="18" charset="0"/>
              </a:rPr>
              <a:t>залуу, </a:t>
            </a:r>
            <a:r>
              <a:rPr lang="mn-MN" sz="1900" dirty="0">
                <a:solidFill>
                  <a:prstClr val="black"/>
                </a:solidFill>
                <a:latin typeface="Times New Roman" pitchFamily="18" charset="0"/>
                <a:cs typeface="Times New Roman" pitchFamily="18" charset="0"/>
              </a:rPr>
              <a:t>Эрдэнэ багийн цагдаагийн кубоны засвар хийх,  цагдаагийн тасаг ,</a:t>
            </a:r>
            <a:r>
              <a:rPr lang="mn-MN" sz="1900" dirty="0" smtClean="0">
                <a:solidFill>
                  <a:prstClr val="black"/>
                </a:solidFill>
                <a:latin typeface="Times New Roman" pitchFamily="18" charset="0"/>
                <a:cs typeface="Times New Roman" pitchFamily="18" charset="0"/>
              </a:rPr>
              <a:t>албадыг </a:t>
            </a:r>
            <a:r>
              <a:rPr lang="mn-MN" sz="1900" dirty="0">
                <a:solidFill>
                  <a:prstClr val="black"/>
                </a:solidFill>
                <a:latin typeface="Times New Roman" pitchFamily="18" charset="0"/>
                <a:cs typeface="Times New Roman" pitchFamily="18" charset="0"/>
              </a:rPr>
              <a:t>сурталчилах тухайн оны иргэний зөвлөлийн нэрэмжит аян зохион байгуулах цаг үеийн тулгамдсан </a:t>
            </a:r>
            <a:r>
              <a:rPr lang="mn-MN" sz="1900" dirty="0">
                <a:solidFill>
                  <a:prstClr val="black"/>
                </a:solidFill>
                <a:latin typeface="Times New Roman" pitchFamily="18" charset="0"/>
                <a:ea typeface="Calibri" panose="020F0502020204030204" pitchFamily="34" charset="0"/>
                <a:cs typeface="Times New Roman" pitchFamily="18" charset="0"/>
              </a:rPr>
              <a:t>  бусад арга хэмжэнд хамтран оролцох зэрэг асуудлаар санал солилцон хэрэгжүүлэн ажиллаж </a:t>
            </a:r>
            <a:r>
              <a:rPr lang="mn-MN" sz="1900" dirty="0" smtClean="0">
                <a:solidFill>
                  <a:prstClr val="black"/>
                </a:solidFill>
                <a:latin typeface="Times New Roman" pitchFamily="18" charset="0"/>
                <a:ea typeface="Calibri" panose="020F0502020204030204" pitchFamily="34" charset="0"/>
                <a:cs typeface="Times New Roman" pitchFamily="18" charset="0"/>
              </a:rPr>
              <a:t>байна.</a:t>
            </a:r>
            <a:r>
              <a:rPr lang="mn-MN" sz="1900" dirty="0" smtClean="0">
                <a:solidFill>
                  <a:prstClr val="black"/>
                </a:solidFill>
                <a:latin typeface="Times New Roman" pitchFamily="18" charset="0"/>
                <a:cs typeface="Times New Roman" pitchFamily="18" charset="0"/>
              </a:rPr>
              <a:t>Уулзалтанд </a:t>
            </a:r>
            <a:r>
              <a:rPr lang="mn-MN" sz="1900" dirty="0">
                <a:solidFill>
                  <a:prstClr val="black"/>
                </a:solidFill>
                <a:latin typeface="Times New Roman" pitchFamily="18" charset="0"/>
                <a:cs typeface="Times New Roman" pitchFamily="18" charset="0"/>
              </a:rPr>
              <a:t>аймгийн ИТХ-ын холбогдох ажилтануудыг урьж оролцуулан хамтран ажиллаж </a:t>
            </a:r>
            <a:r>
              <a:rPr lang="mn-MN" sz="1900" dirty="0" smtClean="0">
                <a:solidFill>
                  <a:prstClr val="black"/>
                </a:solidFill>
                <a:latin typeface="Times New Roman" pitchFamily="18" charset="0"/>
                <a:cs typeface="Times New Roman" pitchFamily="18" charset="0"/>
              </a:rPr>
              <a:t>байна</a:t>
            </a:r>
            <a:r>
              <a:rPr lang="en-US" sz="1900" dirty="0" smtClean="0">
                <a:solidFill>
                  <a:prstClr val="black"/>
                </a:solidFill>
                <a:latin typeface="Times New Roman" pitchFamily="18" charset="0"/>
                <a:cs typeface="Times New Roman" pitchFamily="18" charset="0"/>
              </a:rPr>
              <a:t>.</a:t>
            </a:r>
            <a:endParaRPr lang="mn-MN" sz="1900" dirty="0" smtClean="0">
              <a:solidFill>
                <a:prstClr val="black"/>
              </a:solidFill>
              <a:latin typeface="Times New Roman" pitchFamily="18" charset="0"/>
              <a:cs typeface="Times New Roman" pitchFamily="18" charset="0"/>
            </a:endParaRPr>
          </a:p>
          <a:p>
            <a:pPr marL="0" lvl="0" indent="0" algn="just" defTabSz="457200">
              <a:spcBef>
                <a:spcPts val="0"/>
              </a:spcBef>
              <a:buNone/>
            </a:pPr>
            <a:endParaRPr lang="en-US" sz="1800" dirty="0">
              <a:solidFill>
                <a:prstClr val="black"/>
              </a:solidFill>
              <a:latin typeface="Times New Roman" pitchFamily="18" charset="0"/>
              <a:cs typeface="Times New Roman" pitchFamily="18" charset="0"/>
            </a:endParaRPr>
          </a:p>
          <a:p>
            <a:pPr marL="0" indent="0">
              <a:buNone/>
            </a:pPr>
            <a:endParaRPr lang="mn-MN" sz="2000" dirty="0" smtClean="0">
              <a:effectLst/>
              <a:latin typeface="Times New Roman"/>
              <a:ea typeface="Calibri"/>
            </a:endParaRPr>
          </a:p>
          <a:p>
            <a:pPr marL="0" indent="0">
              <a:buNone/>
            </a:pPr>
            <a:endParaRPr lang="mn-MN" sz="2000" dirty="0">
              <a:latin typeface="Times New Roman"/>
              <a:ea typeface="Calibri"/>
            </a:endParaRPr>
          </a:p>
          <a:p>
            <a:pPr marL="0" indent="0">
              <a:buNone/>
            </a:pPr>
            <a:endParaRPr lang="mn-MN" sz="2000" dirty="0" smtClean="0">
              <a:effectLst/>
              <a:latin typeface="Times New Roman"/>
              <a:ea typeface="Calibri"/>
            </a:endParaRPr>
          </a:p>
        </p:txBody>
      </p:sp>
      <p:pic>
        <p:nvPicPr>
          <p:cNvPr id="1026" name="Picture 2" descr="C:\Users\online\Documents\462581548_1067638528386902_2245249875192606035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114800"/>
            <a:ext cx="2667000" cy="24018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117753" y="4148796"/>
            <a:ext cx="2667000" cy="2401816"/>
          </a:xfrm>
          <a:prstGeom prst="rect">
            <a:avLst/>
          </a:prstGeom>
          <a:ln>
            <a:noFill/>
          </a:ln>
          <a:effectLst>
            <a:softEdge rad="112500"/>
          </a:effec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1236" y="4246098"/>
            <a:ext cx="2819401" cy="24018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69781"/>
            <a:ext cx="1534222" cy="1534222"/>
          </a:xfrm>
          <a:prstGeom prst="ellipse">
            <a:avLst/>
          </a:prstGeom>
          <a:ln>
            <a:noFill/>
          </a:ln>
          <a:effectLst>
            <a:softEdge rad="112500"/>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9042" t="1516" r="9174" b="877"/>
          <a:stretch/>
        </p:blipFill>
        <p:spPr>
          <a:xfrm>
            <a:off x="7391400" y="590532"/>
            <a:ext cx="1447800" cy="1419958"/>
          </a:xfrm>
          <a:prstGeom prst="ellipse">
            <a:avLst/>
          </a:prstGeom>
          <a:ln>
            <a:noFill/>
          </a:ln>
          <a:effectLst>
            <a:softEdge rad="112500"/>
          </a:effectLst>
        </p:spPr>
      </p:pic>
    </p:spTree>
    <p:extLst>
      <p:ext uri="{BB962C8B-B14F-4D97-AF65-F5344CB8AC3E}">
        <p14:creationId xmlns:p14="http://schemas.microsoft.com/office/powerpoint/2010/main" val="34900370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979</TotalTime>
  <Words>1546</Words>
  <Application>Microsoft Office PowerPoint</Application>
  <PresentationFormat>On-screen Show (4:3)</PresentationFormat>
  <Paragraphs>86</Paragraphs>
  <Slides>22</Slides>
  <Notes>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Flow</vt:lpstr>
      <vt:lpstr>PowerPoint Presentation</vt:lpstr>
      <vt:lpstr>Иргэний Зөвлөл  нь:</vt:lpstr>
      <vt:lpstr>ИРГЭНИЙ ЗӨВЛӨЛИЙН ТАНИЛЦУУЛГА</vt:lpstr>
      <vt:lpstr>PowerPoint Presentation</vt:lpstr>
      <vt:lpstr>Удирдлага, зохион байгуулалтын ажлын хүрээнд</vt:lpstr>
      <vt:lpstr>Удирдлага, зохион байгуулалтын ажлын хүрээнд</vt:lpstr>
      <vt:lpstr>ЦАГДААГИЙН ГАЗРЫН ҮЙЛ АЖИЛЛАГААНД ИРГЭД,ОЛОН НИЙТИЙН ХЯНАЛТ ТАВИХ ХҮРЭЭНД</vt:lpstr>
      <vt:lpstr>ЦАГДААГИЙН ГАЗРЫН ҮЙЛ АЖИЛЛАГААНД ИРГЭД,ОЛОН НИЙТИЙН     ХЯНАЛТ ТАВИХ ХҮРЭЭНД</vt:lpstr>
      <vt:lpstr>ЦАГДААГИЙН ГАЗРЫН ҮЙЛ АЖИЛЛАГААНД ИРГЭД,ОЛОН НИЙТИЙН     ХЯНАЛТ ТАВИХ ХҮРЭЭНД</vt:lpstr>
      <vt:lpstr>ЦАГДААГИЙН ГАЗРЫН ҮЙЛ АЖИЛЛАГААНД ИРГЭД,ОЛОН НИЙТИЙН  ХЯНАЛТ ТАВИХ ХҮРЭЭНД</vt:lpstr>
      <vt:lpstr>ИРГЭДИЙН ЭРХ АШГИЙГ ХАНГАХ, ХАМГААЛАХ ЧИГЛЭЛЭЭР</vt:lpstr>
      <vt:lpstr>ИРГЭДИЙН ЭРХ АШГИЙГ ХАНГАХ, ХАМГААЛАХ ЧИГЛЭЛЭЭР</vt:lpstr>
      <vt:lpstr>ИРГЭДИЙН ЭРХ АШГИЙГ ХАНГАХ, ХАМГААЛАХ ЧИГЛЭЛЭЭР</vt:lpstr>
      <vt:lpstr>ИРГЭДИЙН ЭРХ АШГИЙГ ХАНГАХ, ХАМГААЛАХ ЧИГЛЭЛЭЭР</vt:lpstr>
      <vt:lpstr>БУСАД АЖИЛ </vt:lpstr>
      <vt:lpstr>МЭДЭЭЛЭЛ, СУРГАЛТ, СУРТАЛЧИЛГААНЫ ЧИГЛЭЛЭЭР</vt:lpstr>
      <vt:lpstr>МЭДЭЭЛЭЛ, СУРГАЛТ, СУРТАЛЧИЛГААНЫ ЧИГЛЭЛЭЭР</vt:lpstr>
      <vt:lpstr>БУСАД ЧИГЛЭЛЭЭР</vt:lpstr>
      <vt:lpstr>БУСАД ЧИГЛЭЛЭЭР</vt:lpstr>
      <vt:lpstr>БУСАД ЧИГЛЭЛЭЭР</vt:lpstr>
      <vt:lpstr>ТУЛГАМДАЖ БУЙ АСУУДАЛ БОЛОН ЦААШИД ХИЙЖ ХЭРЭГЖҮҮЛЭХ АЖЛУУД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online</dc:creator>
  <cp:lastModifiedBy>Deme</cp:lastModifiedBy>
  <cp:revision>168</cp:revision>
  <dcterms:created xsi:type="dcterms:W3CDTF">2024-12-16T12:36:14Z</dcterms:created>
  <dcterms:modified xsi:type="dcterms:W3CDTF">2025-02-03T19:21:51Z</dcterms:modified>
</cp:coreProperties>
</file>